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</p:sldMasterIdLst>
  <p:notesMasterIdLst>
    <p:notesMasterId r:id="rId42"/>
  </p:notesMasterIdLst>
  <p:sldIdLst>
    <p:sldId id="256" r:id="rId4"/>
    <p:sldId id="257" r:id="rId5"/>
    <p:sldId id="258" r:id="rId6"/>
    <p:sldId id="259" r:id="rId7"/>
    <p:sldId id="298" r:id="rId8"/>
    <p:sldId id="260" r:id="rId9"/>
    <p:sldId id="267" r:id="rId10"/>
    <p:sldId id="261" r:id="rId11"/>
    <p:sldId id="264" r:id="rId12"/>
    <p:sldId id="301" r:id="rId13"/>
    <p:sldId id="265" r:id="rId14"/>
    <p:sldId id="299" r:id="rId15"/>
    <p:sldId id="266" r:id="rId16"/>
    <p:sldId id="268" r:id="rId17"/>
    <p:sldId id="269" r:id="rId18"/>
    <p:sldId id="270" r:id="rId19"/>
    <p:sldId id="271" r:id="rId20"/>
    <p:sldId id="272" r:id="rId21"/>
    <p:sldId id="273" r:id="rId22"/>
    <p:sldId id="275" r:id="rId23"/>
    <p:sldId id="277" r:id="rId24"/>
    <p:sldId id="278" r:id="rId25"/>
    <p:sldId id="279" r:id="rId26"/>
    <p:sldId id="280" r:id="rId27"/>
    <p:sldId id="281" r:id="rId28"/>
    <p:sldId id="284" r:id="rId29"/>
    <p:sldId id="285" r:id="rId30"/>
    <p:sldId id="302" r:id="rId31"/>
    <p:sldId id="286" r:id="rId32"/>
    <p:sldId id="287" r:id="rId33"/>
    <p:sldId id="289" r:id="rId34"/>
    <p:sldId id="290" r:id="rId35"/>
    <p:sldId id="291" r:id="rId36"/>
    <p:sldId id="293" r:id="rId37"/>
    <p:sldId id="294" r:id="rId38"/>
    <p:sldId id="295" r:id="rId39"/>
    <p:sldId id="296" r:id="rId40"/>
    <p:sldId id="297" r:id="rId41"/>
  </p:sldIdLst>
  <p:sldSz cx="14630400" cy="8229600"/>
  <p:notesSz cx="7559675" cy="10691813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651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1" d="100"/>
          <a:sy n="91" d="100"/>
        </p:scale>
        <p:origin x="61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presProps" Target="presProp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tableStyles" Target="tableStyles.xml"/><Relationship Id="rId20" Type="http://schemas.openxmlformats.org/officeDocument/2006/relationships/slide" Target="slides/slide17.xml"/><Relationship Id="rId41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281488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A72BEF-C430-4E8E-AC86-A8DA4E56FD38}" type="datetimeFigureOut">
              <a:rPr lang="ko-KR" altLang="en-US" smtClean="0"/>
              <a:t>2025-06-08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573088" y="1336675"/>
            <a:ext cx="6413500" cy="36083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281488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B8679B-9E37-47E5-81CB-DC492986A0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23750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해당 화면은 실제 </a:t>
            </a:r>
            <a:r>
              <a:rPr lang="en-US" altLang="ko-KR" dirty="0" err="1" smtClean="0"/>
              <a:t>aws</a:t>
            </a:r>
            <a:r>
              <a:rPr lang="en-US" altLang="ko-KR" dirty="0" smtClean="0"/>
              <a:t> </a:t>
            </a:r>
            <a:r>
              <a:rPr lang="ko-KR" altLang="en-US" dirty="0" smtClean="0"/>
              <a:t>서버에서 띄운 화면을 </a:t>
            </a:r>
            <a:r>
              <a:rPr lang="ko-KR" altLang="en-US" dirty="0" err="1" smtClean="0"/>
              <a:t>캡쳐했습니다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좌측이 </a:t>
            </a:r>
            <a:r>
              <a:rPr lang="en-US" altLang="ko-KR" dirty="0" smtClean="0"/>
              <a:t>google</a:t>
            </a:r>
            <a:r>
              <a:rPr lang="en-US" altLang="ko-KR" baseline="0" dirty="0" smtClean="0"/>
              <a:t> maps </a:t>
            </a:r>
            <a:r>
              <a:rPr lang="en-US" altLang="ko-KR" baseline="0" dirty="0" err="1" smtClean="0"/>
              <a:t>api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실행 </a:t>
            </a:r>
            <a:r>
              <a:rPr lang="ko-KR" altLang="en-US" baseline="0" dirty="0" err="1" smtClean="0"/>
              <a:t>화명기고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우측이 서버에서 처리되고 있는 일부를 </a:t>
            </a:r>
            <a:r>
              <a:rPr lang="ko-KR" altLang="en-US" baseline="0" dirty="0" err="1" smtClean="0"/>
              <a:t>캡쳐한</a:t>
            </a:r>
            <a:r>
              <a:rPr lang="ko-KR" altLang="en-US" baseline="0" dirty="0" smtClean="0"/>
              <a:t> 내용입니다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B8679B-9E37-47E5-81CB-DC492986A045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33389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디렉토리같은 경우 </a:t>
            </a:r>
            <a:r>
              <a:rPr lang="en-US" altLang="ko-KR" dirty="0" err="1" smtClean="0"/>
              <a:t>FastAPI</a:t>
            </a:r>
            <a:r>
              <a:rPr lang="en-US" altLang="ko-KR" dirty="0" smtClean="0"/>
              <a:t> </a:t>
            </a:r>
            <a:r>
              <a:rPr lang="ko-KR" altLang="en-US" dirty="0" smtClean="0"/>
              <a:t>의 구조를 맞추기 위해 저렇게 복잡하게 짰다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Templates</a:t>
            </a:r>
            <a:r>
              <a:rPr lang="ko-KR" altLang="en-US" dirty="0" smtClean="0"/>
              <a:t>는 모든 </a:t>
            </a:r>
            <a:r>
              <a:rPr lang="en-US" altLang="ko-KR" dirty="0" smtClean="0"/>
              <a:t>html </a:t>
            </a:r>
            <a:r>
              <a:rPr lang="ko-KR" altLang="en-US" dirty="0" smtClean="0"/>
              <a:t>를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Static</a:t>
            </a:r>
            <a:r>
              <a:rPr lang="ko-KR" altLang="en-US" dirty="0" smtClean="0"/>
              <a:t>은 정적 파일</a:t>
            </a:r>
            <a:r>
              <a:rPr lang="en-US" altLang="ko-KR" dirty="0" smtClean="0"/>
              <a:t>, </a:t>
            </a:r>
            <a:r>
              <a:rPr lang="ko-KR" altLang="en-US" dirty="0" smtClean="0"/>
              <a:t>즉 </a:t>
            </a:r>
            <a:r>
              <a:rPr lang="en-US" altLang="ko-KR" dirty="0" err="1" smtClean="0"/>
              <a:t>css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js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img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json</a:t>
            </a:r>
            <a:r>
              <a:rPr lang="en-US" altLang="ko-KR" dirty="0" smtClean="0"/>
              <a:t> </a:t>
            </a:r>
            <a:r>
              <a:rPr lang="ko-KR" altLang="en-US" dirty="0" smtClean="0"/>
              <a:t>파일을 차례대로 넣었습니다</a:t>
            </a:r>
            <a:r>
              <a:rPr lang="en-US" altLang="ko-KR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B8679B-9E37-47E5-81CB-DC492986A045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3984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/>
              <a:t>Google maps </a:t>
            </a:r>
            <a:r>
              <a:rPr lang="en-US" altLang="ko-KR" dirty="0" err="1" smtClean="0"/>
              <a:t>api</a:t>
            </a:r>
            <a:r>
              <a:rPr lang="ko-KR" altLang="en-US" dirty="0" smtClean="0"/>
              <a:t>의 비동기 처리를 위해 </a:t>
            </a:r>
            <a:r>
              <a:rPr lang="en-US" altLang="ko-KR" dirty="0" smtClean="0"/>
              <a:t>AWS Ubuntu </a:t>
            </a:r>
            <a:r>
              <a:rPr lang="ko-KR" altLang="en-US" dirty="0" smtClean="0"/>
              <a:t>서버 안에 </a:t>
            </a:r>
            <a:r>
              <a:rPr lang="en-US" altLang="ko-KR" dirty="0" err="1" smtClean="0"/>
              <a:t>FastAPI</a:t>
            </a:r>
            <a:r>
              <a:rPr lang="ko-KR" altLang="en-US" dirty="0" smtClean="0"/>
              <a:t>를 이용해 </a:t>
            </a:r>
            <a:r>
              <a:rPr lang="en-US" altLang="ko-KR" dirty="0" smtClean="0"/>
              <a:t>HTML, CSS </a:t>
            </a:r>
            <a:r>
              <a:rPr lang="en-US" altLang="ko-KR" dirty="0" err="1" smtClean="0"/>
              <a:t>Javascript</a:t>
            </a:r>
            <a:r>
              <a:rPr lang="ko-KR" altLang="en-US" dirty="0" smtClean="0"/>
              <a:t>를 뿌려주는 형식으로</a:t>
            </a:r>
            <a:r>
              <a:rPr lang="ko-KR" altLang="en-US" baseline="0" dirty="0" smtClean="0"/>
              <a:t> 사용되었다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B8679B-9E37-47E5-81CB-DC492986A045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98157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이전에 스토리보드에서는 다음과 같이 정의했습니다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그리고 다음 보이는 것이 구현 장면입니다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B8679B-9E37-47E5-81CB-DC492986A045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42746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 smtClean="0"/>
              <a:t>Fastapi</a:t>
            </a:r>
            <a:r>
              <a:rPr lang="ko-KR" altLang="en-US" dirty="0" smtClean="0"/>
              <a:t>와 </a:t>
            </a:r>
            <a:r>
              <a:rPr lang="en-US" altLang="ko-KR" dirty="0" err="1" smtClean="0"/>
              <a:t>uvicorn</a:t>
            </a:r>
            <a:r>
              <a:rPr lang="ko-KR" altLang="en-US" dirty="0" smtClean="0"/>
              <a:t>은 비동기 처리에</a:t>
            </a:r>
            <a:r>
              <a:rPr lang="ko-KR" altLang="en-US" baseline="0" dirty="0" smtClean="0"/>
              <a:t> 능한 </a:t>
            </a:r>
            <a:r>
              <a:rPr lang="ko-KR" altLang="en-US" baseline="0" dirty="0" err="1" smtClean="0"/>
              <a:t>튤이다</a:t>
            </a:r>
            <a:r>
              <a:rPr lang="en-US" altLang="ko-KR" baseline="0" dirty="0" smtClean="0"/>
              <a:t>.</a:t>
            </a:r>
          </a:p>
          <a:p>
            <a:r>
              <a:rPr lang="en-US" altLang="ko-KR" baseline="0" dirty="0" smtClean="0"/>
              <a:t>Google maps API</a:t>
            </a:r>
            <a:r>
              <a:rPr lang="ko-KR" altLang="en-US" baseline="0" dirty="0" smtClean="0"/>
              <a:t>가 비동기 처리를 하므로 이를 처리하기 위해 </a:t>
            </a:r>
            <a:r>
              <a:rPr lang="en-US" altLang="ko-KR" baseline="0" dirty="0" err="1" smtClean="0"/>
              <a:t>fastapi</a:t>
            </a:r>
            <a:r>
              <a:rPr lang="ko-KR" altLang="en-US" baseline="0" dirty="0" smtClean="0"/>
              <a:t>를 사용하였다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dirty="0" smtClean="0"/>
              <a:t>여기서 비동기 </a:t>
            </a:r>
            <a:r>
              <a:rPr lang="ko-KR" altLang="en-US" dirty="0" err="1" smtClean="0"/>
              <a:t>처리란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간단히 이야기 하자면 순서대로 처리하는 </a:t>
            </a:r>
            <a:r>
              <a:rPr lang="ko-KR" altLang="en-US" dirty="0" err="1" smtClean="0"/>
              <a:t>동기방식에</a:t>
            </a:r>
            <a:r>
              <a:rPr lang="ko-KR" altLang="en-US" dirty="0" smtClean="0"/>
              <a:t> 반대로</a:t>
            </a:r>
            <a:endParaRPr lang="en-US" altLang="ko-KR" dirty="0" smtClean="0"/>
          </a:p>
          <a:p>
            <a:r>
              <a:rPr lang="ko-KR" altLang="en-US" dirty="0" smtClean="0"/>
              <a:t>순서와 관계없는 입출력 값을 보여준다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즉</a:t>
            </a:r>
            <a:r>
              <a:rPr lang="en-US" altLang="ko-KR" dirty="0" smtClean="0"/>
              <a:t>, </a:t>
            </a:r>
            <a:r>
              <a:rPr lang="ko-KR" altLang="en-US" dirty="0" smtClean="0"/>
              <a:t>먼저 입력이 되었다 해도 나중에 출력이 될 수 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사실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서버를 구축하게 된 계기는 하나 더 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라이브 서버에서는 돌아가나 로컬에서 돌아가지 않는 코드가 </a:t>
            </a:r>
            <a:r>
              <a:rPr lang="ko-KR" altLang="en-US" baseline="0" dirty="0" err="1" smtClean="0"/>
              <a:t>있ㄷ기</a:t>
            </a:r>
            <a:r>
              <a:rPr lang="ko-KR" altLang="en-US" baseline="0" dirty="0" smtClean="0"/>
              <a:t> 때문이다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대표적인 예로 </a:t>
            </a:r>
            <a:r>
              <a:rPr lang="en-US" altLang="ko-KR" baseline="0" dirty="0" err="1" smtClean="0"/>
              <a:t>json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파일을 읽고 값을 출력하는 것을 </a:t>
            </a:r>
            <a:r>
              <a:rPr lang="ko-KR" altLang="en-US" baseline="0" dirty="0" err="1" smtClean="0"/>
              <a:t>처리하려하면</a:t>
            </a:r>
            <a:r>
              <a:rPr lang="ko-KR" altLang="en-US" baseline="0" dirty="0" smtClean="0"/>
              <a:t> 브라우저 보안 때문에 막힌다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그래서 서버를 구축하게 되었다</a:t>
            </a:r>
            <a:r>
              <a:rPr lang="en-US" altLang="ko-KR" baseline="0" dirty="0" smtClean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B8679B-9E37-47E5-81CB-DC492986A045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4441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B8679B-9E37-47E5-81CB-DC492986A045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28470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굴림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굴림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굴림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굴림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굴림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굴림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굴림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굴림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굴림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423936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굴림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5183280" y="1925640"/>
            <a:ext cx="423936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굴림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9635040" y="1925640"/>
            <a:ext cx="423936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굴림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731520" y="4418640"/>
            <a:ext cx="423936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굴림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5183280" y="4418640"/>
            <a:ext cx="423936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굴림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9635040" y="4418640"/>
            <a:ext cx="423936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굴림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굴림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굴림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굴림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굴림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굴림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굴림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굴림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굴림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731520" y="328320"/>
            <a:ext cx="13167000" cy="636912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굴림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굴림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굴림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굴림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굴림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굴림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굴림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굴림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굴림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굴림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굴림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굴림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굴림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굴림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굴림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굴림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굴림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굴림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굴림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굴림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굴림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굴림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굴림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굴림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423936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굴림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5183280" y="1925640"/>
            <a:ext cx="423936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굴림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9635040" y="1925640"/>
            <a:ext cx="423936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굴림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731520" y="4418640"/>
            <a:ext cx="423936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굴림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5183280" y="4418640"/>
            <a:ext cx="423936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굴림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9635040" y="4418640"/>
            <a:ext cx="423936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굴림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굴림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굴림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굴림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굴림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굴림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굴림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굴림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굴림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굴림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굴림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subTitle"/>
          </p:nvPr>
        </p:nvSpPr>
        <p:spPr>
          <a:xfrm>
            <a:off x="731520" y="328320"/>
            <a:ext cx="13167000" cy="636912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굴림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굴림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굴림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굴림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 type="body"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굴림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굴림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굴림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굴림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 type="body"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굴림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굴림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굴림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굴림"/>
            </a:endParaRPr>
          </a:p>
        </p:txBody>
      </p:sp>
      <p:sp>
        <p:nvSpPr>
          <p:cNvPr id="98" name="PlaceHolder 4"/>
          <p:cNvSpPr>
            <a:spLocks noGrp="1"/>
          </p:cNvSpPr>
          <p:nvPr>
            <p:ph type="body"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굴림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굴림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굴림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굴림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굴림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굴림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굴림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 type="body"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굴림"/>
            </a:endParaRPr>
          </a:p>
        </p:txBody>
      </p:sp>
      <p:sp>
        <p:nvSpPr>
          <p:cNvPr id="106" name="PlaceHolder 5"/>
          <p:cNvSpPr>
            <a:spLocks noGrp="1"/>
          </p:cNvSpPr>
          <p:nvPr>
            <p:ph type="body"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굴림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굴림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423936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굴림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5183280" y="1925640"/>
            <a:ext cx="423936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굴림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 type="body"/>
          </p:nvPr>
        </p:nvSpPr>
        <p:spPr>
          <a:xfrm>
            <a:off x="9635040" y="1925640"/>
            <a:ext cx="423936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굴림"/>
            </a:endParaRPr>
          </a:p>
        </p:txBody>
      </p:sp>
      <p:sp>
        <p:nvSpPr>
          <p:cNvPr id="111" name="PlaceHolder 5"/>
          <p:cNvSpPr>
            <a:spLocks noGrp="1"/>
          </p:cNvSpPr>
          <p:nvPr>
            <p:ph type="body"/>
          </p:nvPr>
        </p:nvSpPr>
        <p:spPr>
          <a:xfrm>
            <a:off x="731520" y="4418640"/>
            <a:ext cx="423936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굴림"/>
            </a:endParaRPr>
          </a:p>
        </p:txBody>
      </p:sp>
      <p:sp>
        <p:nvSpPr>
          <p:cNvPr id="112" name="PlaceHolder 6"/>
          <p:cNvSpPr>
            <a:spLocks noGrp="1"/>
          </p:cNvSpPr>
          <p:nvPr>
            <p:ph type="body"/>
          </p:nvPr>
        </p:nvSpPr>
        <p:spPr>
          <a:xfrm>
            <a:off x="5183280" y="4418640"/>
            <a:ext cx="423936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굴림"/>
            </a:endParaRPr>
          </a:p>
        </p:txBody>
      </p:sp>
      <p:sp>
        <p:nvSpPr>
          <p:cNvPr id="113" name="PlaceHolder 7"/>
          <p:cNvSpPr>
            <a:spLocks noGrp="1"/>
          </p:cNvSpPr>
          <p:nvPr>
            <p:ph type="body"/>
          </p:nvPr>
        </p:nvSpPr>
        <p:spPr>
          <a:xfrm>
            <a:off x="9635040" y="4418640"/>
            <a:ext cx="423936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굴림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굴림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굴림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굴림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굴림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731520" y="328320"/>
            <a:ext cx="13167000" cy="636912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굴림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굴림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굴림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굴림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굴림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굴림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굴림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굴림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굴림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굴림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굴림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굴림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굴림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731520" y="327960"/>
            <a:ext cx="13166640" cy="137412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r>
              <a:rPr lang="en-US" sz="1800" b="0" strike="noStrike" spc="-1">
                <a:latin typeface="굴림"/>
              </a:rPr>
              <a:t>Click to edit the title text format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6640" cy="4772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latin typeface="굴림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latin typeface="굴림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latin typeface="굴림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latin typeface="굴림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latin typeface="굴림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latin typeface="굴림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latin typeface="굴림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en-US" sz="4400" b="0" strike="noStrike" spc="-1">
                <a:latin typeface="굴림"/>
              </a:rPr>
              <a:t>Click to edit the title text format</a:t>
            </a: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굴림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굴림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굴림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굴림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굴림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굴림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굴림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731520" y="327960"/>
            <a:ext cx="13166640" cy="137412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r>
              <a:rPr lang="en-US" sz="1800" b="0" strike="noStrike" spc="-1">
                <a:latin typeface="굴림"/>
              </a:rPr>
              <a:t>Click to edit the title text format</a:t>
            </a: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굴림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굴림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굴림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굴림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굴림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굴림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굴림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3.jp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osm3735/team_project_2nd.git" TargetMode="External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CustomShape 1"/>
          <p:cNvSpPr/>
          <p:nvPr/>
        </p:nvSpPr>
        <p:spPr>
          <a:xfrm>
            <a:off x="3290979" y="2748993"/>
            <a:ext cx="7771320" cy="1468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 err="1" smtClean="0">
                <a:solidFill>
                  <a:srgbClr val="000000"/>
                </a:solidFill>
                <a:latin typeface="Calibri"/>
                <a:ea typeface="DejaVu Sans"/>
              </a:rPr>
              <a:t>이른아침</a:t>
            </a:r>
            <a:r>
              <a:rPr lang="en-US" sz="4400" b="0" strike="noStrike" spc="-1" dirty="0" smtClean="0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lang="en-US" sz="4400" b="0" strike="noStrike" spc="-1" dirty="0" err="1" smtClean="0">
                <a:solidFill>
                  <a:srgbClr val="000000"/>
                </a:solidFill>
                <a:latin typeface="Calibri"/>
                <a:ea typeface="DejaVu Sans"/>
              </a:rPr>
              <a:t>커피브루</a:t>
            </a:r>
            <a:r>
              <a:rPr lang="en-US" sz="4400" b="0" strike="noStrike" spc="-1" dirty="0" smtClean="0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</a:p>
          <a:p>
            <a:pPr algn="ctr">
              <a:lnSpc>
                <a:spcPct val="100000"/>
              </a:lnSpc>
            </a:pPr>
            <a:r>
              <a:rPr lang="en-US" sz="4400" b="0" strike="noStrike" spc="-1" dirty="0" err="1" smtClean="0">
                <a:solidFill>
                  <a:srgbClr val="000000"/>
                </a:solidFill>
                <a:latin typeface="Calibri"/>
                <a:ea typeface="DejaVu Sans"/>
              </a:rPr>
              <a:t>프로젝트</a:t>
            </a:r>
            <a:r>
              <a:rPr lang="en-US" sz="4400" b="0" strike="noStrike" spc="-1" dirty="0" smtClean="0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latin typeface="Calibri"/>
                <a:ea typeface="DejaVu Sans"/>
              </a:rPr>
              <a:t>발표</a:t>
            </a:r>
            <a:endParaRPr lang="en-US" sz="4400" b="0" strike="noStrike" spc="-1" dirty="0">
              <a:latin typeface="굴림"/>
            </a:endParaRPr>
          </a:p>
        </p:txBody>
      </p:sp>
      <p:sp>
        <p:nvSpPr>
          <p:cNvPr id="115" name="CustomShape 2"/>
          <p:cNvSpPr/>
          <p:nvPr/>
        </p:nvSpPr>
        <p:spPr>
          <a:xfrm>
            <a:off x="3802539" y="4404993"/>
            <a:ext cx="6399720" cy="175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  <a:spcBef>
                <a:spcPts val="641"/>
              </a:spcBef>
            </a:pPr>
            <a:r>
              <a:rPr lang="en-US" sz="3200" b="0" strike="noStrike" spc="-1" dirty="0">
                <a:solidFill>
                  <a:srgbClr val="8B8B8B"/>
                </a:solidFill>
                <a:latin typeface="Calibri"/>
                <a:ea typeface="DejaVu Sans"/>
              </a:rPr>
              <a:t>HTML / CSS / </a:t>
            </a:r>
            <a:r>
              <a:rPr lang="en-US" sz="3200" b="0" strike="noStrike" spc="-1" dirty="0" smtClean="0">
                <a:solidFill>
                  <a:srgbClr val="8B8B8B"/>
                </a:solidFill>
                <a:latin typeface="Calibri"/>
                <a:ea typeface="DejaVu Sans"/>
              </a:rPr>
              <a:t>JavaScript </a:t>
            </a:r>
            <a:endParaRPr lang="en-US" sz="3200" b="0" strike="noStrike" spc="-1" dirty="0">
              <a:latin typeface="굴림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996515"/>
                </a:solidFill>
                <a:latin typeface="Calibri"/>
                <a:ea typeface="DejaVu Sans"/>
              </a:rPr>
              <a:t>주요 페이지 소개</a:t>
            </a:r>
            <a:endParaRPr lang="en-US" sz="4400" b="0" strike="noStrike" spc="-1">
              <a:latin typeface="굴림"/>
            </a:endParaRPr>
          </a:p>
        </p:txBody>
      </p:sp>
      <p:sp>
        <p:nvSpPr>
          <p:cNvPr id="135" name="CustomShape 2"/>
          <p:cNvSpPr/>
          <p:nvPr/>
        </p:nvSpPr>
        <p:spPr>
          <a:xfrm>
            <a:off x="2527738" y="1424814"/>
            <a:ext cx="8228520" cy="4524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43080" indent="-342000">
              <a:lnSpc>
                <a:spcPct val="100000"/>
              </a:lnSpc>
              <a:spcBef>
                <a:spcPts val="641"/>
              </a:spcBef>
              <a:buClr>
                <a:srgbClr val="996515"/>
              </a:buClr>
              <a:buFont typeface="Arial"/>
              <a:buChar char="•"/>
            </a:pPr>
            <a:r>
              <a:rPr lang="en-US" sz="3200" b="0" strike="noStrike" spc="-1" dirty="0" smtClean="0">
                <a:solidFill>
                  <a:srgbClr val="996515"/>
                </a:solidFill>
                <a:latin typeface="cari"/>
                <a:ea typeface="DejaVu Sans"/>
              </a:rPr>
              <a:t>Index.html : </a:t>
            </a:r>
            <a:r>
              <a:rPr lang="ko-KR" altLang="en-US" sz="3200" b="0" strike="noStrike" spc="-1" dirty="0" smtClean="0">
                <a:solidFill>
                  <a:srgbClr val="996515"/>
                </a:solidFill>
                <a:latin typeface="cari"/>
                <a:ea typeface="DejaVu Sans"/>
              </a:rPr>
              <a:t>인덱스</a:t>
            </a:r>
            <a:endParaRPr lang="en-US" sz="3200" b="0" strike="noStrike" spc="-1" dirty="0" smtClean="0">
              <a:solidFill>
                <a:srgbClr val="996515"/>
              </a:solidFill>
              <a:latin typeface="cari"/>
              <a:ea typeface="DejaVu Sans"/>
            </a:endParaRPr>
          </a:p>
          <a:p>
            <a:pPr marL="343080" indent="-342000">
              <a:lnSpc>
                <a:spcPct val="100000"/>
              </a:lnSpc>
              <a:spcBef>
                <a:spcPts val="641"/>
              </a:spcBef>
              <a:buClr>
                <a:srgbClr val="996515"/>
              </a:buClr>
              <a:buFont typeface="Arial"/>
              <a:buChar char="•"/>
            </a:pPr>
            <a:r>
              <a:rPr lang="en-US" sz="3200" spc="-1" dirty="0" smtClean="0">
                <a:solidFill>
                  <a:srgbClr val="996515"/>
                </a:solidFill>
                <a:latin typeface="cari"/>
              </a:rPr>
              <a:t>early_morning_coffee.html : </a:t>
            </a:r>
            <a:r>
              <a:rPr lang="ko-KR" altLang="en-US" sz="3200" spc="-1" dirty="0" smtClean="0">
                <a:solidFill>
                  <a:srgbClr val="996515"/>
                </a:solidFill>
                <a:latin typeface="cari"/>
              </a:rPr>
              <a:t>회사 소개</a:t>
            </a:r>
            <a:endParaRPr lang="en-US" altLang="ko-KR" sz="3200" spc="-1" dirty="0" smtClean="0">
              <a:solidFill>
                <a:srgbClr val="996515"/>
              </a:solidFill>
              <a:latin typeface="cari"/>
            </a:endParaRPr>
          </a:p>
          <a:p>
            <a:pPr marL="343080" indent="-342000">
              <a:lnSpc>
                <a:spcPct val="100000"/>
              </a:lnSpc>
              <a:spcBef>
                <a:spcPts val="641"/>
              </a:spcBef>
              <a:buClr>
                <a:srgbClr val="996515"/>
              </a:buClr>
              <a:buFont typeface="Arial"/>
              <a:buChar char="•"/>
            </a:pPr>
            <a:r>
              <a:rPr lang="en-US" sz="3200" spc="-1" dirty="0" smtClean="0">
                <a:solidFill>
                  <a:srgbClr val="996515"/>
                </a:solidFill>
                <a:latin typeface="cari"/>
              </a:rPr>
              <a:t>submenu.html : </a:t>
            </a:r>
            <a:r>
              <a:rPr lang="ko-KR" altLang="en-US" sz="3200" spc="-1" dirty="0" smtClean="0">
                <a:solidFill>
                  <a:srgbClr val="996515"/>
                </a:solidFill>
                <a:latin typeface="cari"/>
              </a:rPr>
              <a:t>원두 메뉴 조회</a:t>
            </a:r>
            <a:endParaRPr lang="en-US" altLang="ko-KR" sz="3200" spc="-1" dirty="0" smtClean="0">
              <a:solidFill>
                <a:srgbClr val="996515"/>
              </a:solidFill>
              <a:latin typeface="cari"/>
            </a:endParaRPr>
          </a:p>
          <a:p>
            <a:pPr marL="343080" indent="-342000">
              <a:lnSpc>
                <a:spcPct val="100000"/>
              </a:lnSpc>
              <a:spcBef>
                <a:spcPts val="641"/>
              </a:spcBef>
              <a:buClr>
                <a:srgbClr val="996515"/>
              </a:buClr>
              <a:buFont typeface="Arial"/>
              <a:buChar char="•"/>
            </a:pPr>
            <a:r>
              <a:rPr lang="en-US" sz="3200" spc="-1" dirty="0" smtClean="0">
                <a:solidFill>
                  <a:srgbClr val="996515"/>
                </a:solidFill>
                <a:latin typeface="cari"/>
              </a:rPr>
              <a:t>goods_order.html: </a:t>
            </a:r>
            <a:r>
              <a:rPr lang="ko-KR" altLang="en-US" sz="3200" spc="-1" dirty="0" smtClean="0">
                <a:solidFill>
                  <a:srgbClr val="996515"/>
                </a:solidFill>
                <a:latin typeface="cari"/>
              </a:rPr>
              <a:t>과일 시럽 판매</a:t>
            </a:r>
            <a:endParaRPr lang="en-US" altLang="ko-KR" sz="3200" spc="-1" dirty="0" smtClean="0">
              <a:solidFill>
                <a:srgbClr val="996515"/>
              </a:solidFill>
              <a:latin typeface="cari"/>
            </a:endParaRPr>
          </a:p>
          <a:p>
            <a:pPr marL="343080" indent="-342000">
              <a:lnSpc>
                <a:spcPct val="100000"/>
              </a:lnSpc>
              <a:spcBef>
                <a:spcPts val="641"/>
              </a:spcBef>
              <a:buClr>
                <a:srgbClr val="996515"/>
              </a:buClr>
              <a:buFont typeface="Arial"/>
              <a:buChar char="•"/>
            </a:pPr>
            <a:r>
              <a:rPr lang="en-US" sz="3200" spc="-1" dirty="0" smtClean="0">
                <a:solidFill>
                  <a:srgbClr val="996515"/>
                </a:solidFill>
                <a:latin typeface="cari"/>
              </a:rPr>
              <a:t>etc_order.html : </a:t>
            </a:r>
            <a:r>
              <a:rPr lang="ko-KR" altLang="en-US" sz="3200" spc="-1" dirty="0" smtClean="0">
                <a:solidFill>
                  <a:srgbClr val="996515"/>
                </a:solidFill>
                <a:latin typeface="cari"/>
              </a:rPr>
              <a:t>커피 장비 판매</a:t>
            </a:r>
            <a:endParaRPr lang="en-US" altLang="ko-KR" sz="3200" spc="-1" dirty="0" smtClean="0">
              <a:solidFill>
                <a:srgbClr val="996515"/>
              </a:solidFill>
              <a:latin typeface="cari"/>
            </a:endParaRPr>
          </a:p>
          <a:p>
            <a:pPr marL="343080" indent="-342000">
              <a:lnSpc>
                <a:spcPct val="100000"/>
              </a:lnSpc>
              <a:spcBef>
                <a:spcPts val="641"/>
              </a:spcBef>
              <a:buClr>
                <a:srgbClr val="996515"/>
              </a:buClr>
              <a:buFont typeface="Arial"/>
              <a:buChar char="•"/>
            </a:pPr>
            <a:r>
              <a:rPr lang="en-US" sz="3200" spc="-1" dirty="0" smtClean="0">
                <a:solidFill>
                  <a:srgbClr val="996515"/>
                </a:solidFill>
                <a:latin typeface="cari"/>
              </a:rPr>
              <a:t>coffebeen_order.html : </a:t>
            </a:r>
            <a:r>
              <a:rPr lang="ko-KR" altLang="en-US" sz="3200" spc="-1" dirty="0" smtClean="0">
                <a:solidFill>
                  <a:srgbClr val="996515"/>
                </a:solidFill>
                <a:latin typeface="cari"/>
              </a:rPr>
              <a:t>기타 용품 판매</a:t>
            </a:r>
            <a:endParaRPr lang="en-US" altLang="ko-KR" sz="3200" spc="-1" dirty="0" smtClean="0">
              <a:solidFill>
                <a:srgbClr val="996515"/>
              </a:solidFill>
              <a:latin typeface="cari"/>
            </a:endParaRPr>
          </a:p>
          <a:p>
            <a:pPr marL="343080" indent="-342000">
              <a:lnSpc>
                <a:spcPct val="100000"/>
              </a:lnSpc>
              <a:spcBef>
                <a:spcPts val="641"/>
              </a:spcBef>
              <a:buClr>
                <a:srgbClr val="996515"/>
              </a:buClr>
              <a:buFont typeface="Arial"/>
              <a:buChar char="•"/>
            </a:pPr>
            <a:r>
              <a:rPr lang="en-US" sz="3200" spc="-1" dirty="0" smtClean="0">
                <a:solidFill>
                  <a:srgbClr val="996515"/>
                </a:solidFill>
                <a:latin typeface="cari"/>
              </a:rPr>
              <a:t>findstore.html : </a:t>
            </a:r>
            <a:r>
              <a:rPr lang="ko-KR" altLang="en-US" sz="3200" spc="-1" dirty="0" smtClean="0">
                <a:solidFill>
                  <a:srgbClr val="996515"/>
                </a:solidFill>
                <a:latin typeface="cari"/>
              </a:rPr>
              <a:t>매장 찾기</a:t>
            </a:r>
            <a:endParaRPr lang="en-US" altLang="ko-KR" sz="3200" spc="-1" dirty="0" smtClean="0">
              <a:solidFill>
                <a:srgbClr val="996515"/>
              </a:solidFill>
              <a:latin typeface="cari"/>
            </a:endParaRPr>
          </a:p>
          <a:p>
            <a:pPr marL="343080" indent="-342000">
              <a:lnSpc>
                <a:spcPct val="100000"/>
              </a:lnSpc>
              <a:spcBef>
                <a:spcPts val="641"/>
              </a:spcBef>
              <a:buClr>
                <a:srgbClr val="996515"/>
              </a:buClr>
              <a:buFont typeface="Arial"/>
              <a:buChar char="•"/>
            </a:pPr>
            <a:r>
              <a:rPr lang="en-US" sz="3200" b="0" strike="noStrike" spc="-1" dirty="0" smtClean="0">
                <a:solidFill>
                  <a:srgbClr val="996515"/>
                </a:solidFill>
                <a:latin typeface="cari"/>
              </a:rPr>
              <a:t>Login.html : </a:t>
            </a:r>
            <a:r>
              <a:rPr lang="ko-KR" altLang="en-US" sz="3200" b="0" strike="noStrike" spc="-1" dirty="0" smtClean="0">
                <a:solidFill>
                  <a:srgbClr val="996515"/>
                </a:solidFill>
                <a:latin typeface="cari"/>
              </a:rPr>
              <a:t>로그인</a:t>
            </a:r>
            <a:endParaRPr lang="en-US" altLang="ko-KR" sz="3200" b="0" strike="noStrike" spc="-1" dirty="0" smtClean="0">
              <a:solidFill>
                <a:srgbClr val="996515"/>
              </a:solidFill>
              <a:latin typeface="cari"/>
            </a:endParaRPr>
          </a:p>
          <a:p>
            <a:pPr marL="343080" indent="-342000">
              <a:lnSpc>
                <a:spcPct val="100000"/>
              </a:lnSpc>
              <a:spcBef>
                <a:spcPts val="641"/>
              </a:spcBef>
              <a:buClr>
                <a:srgbClr val="996515"/>
              </a:buClr>
              <a:buFont typeface="Arial"/>
              <a:buChar char="•"/>
            </a:pPr>
            <a:r>
              <a:rPr lang="en-US" sz="3200" spc="-1" dirty="0" smtClean="0">
                <a:solidFill>
                  <a:srgbClr val="996515"/>
                </a:solidFill>
                <a:latin typeface="cari"/>
              </a:rPr>
              <a:t>Board.html : </a:t>
            </a:r>
            <a:r>
              <a:rPr lang="ko-KR" altLang="en-US" sz="3200" spc="-1" dirty="0" smtClean="0">
                <a:solidFill>
                  <a:srgbClr val="996515"/>
                </a:solidFill>
                <a:latin typeface="cari"/>
              </a:rPr>
              <a:t>게시판</a:t>
            </a:r>
            <a:endParaRPr lang="en-US" altLang="ko-KR" sz="3200" spc="-1" dirty="0" smtClean="0">
              <a:solidFill>
                <a:srgbClr val="996515"/>
              </a:solidFill>
              <a:latin typeface="cari"/>
            </a:endParaRPr>
          </a:p>
          <a:p>
            <a:pPr marL="343080" indent="-342000">
              <a:lnSpc>
                <a:spcPct val="100000"/>
              </a:lnSpc>
              <a:spcBef>
                <a:spcPts val="641"/>
              </a:spcBef>
              <a:buClr>
                <a:srgbClr val="996515"/>
              </a:buClr>
              <a:buFont typeface="Arial"/>
              <a:buChar char="•"/>
            </a:pPr>
            <a:r>
              <a:rPr lang="en-US" sz="3200" spc="-1" dirty="0" smtClean="0">
                <a:solidFill>
                  <a:srgbClr val="996515"/>
                </a:solidFill>
                <a:latin typeface="cari"/>
              </a:rPr>
              <a:t>Cart.html : </a:t>
            </a:r>
            <a:r>
              <a:rPr lang="ko-KR" altLang="en-US" sz="3200" spc="-1" dirty="0" smtClean="0">
                <a:solidFill>
                  <a:srgbClr val="996515"/>
                </a:solidFill>
                <a:latin typeface="cari"/>
              </a:rPr>
              <a:t>장바구니 조회</a:t>
            </a:r>
            <a:endParaRPr lang="en-US" sz="3200" b="0" strike="noStrike" spc="-1" dirty="0">
              <a:solidFill>
                <a:srgbClr val="996515"/>
              </a:solidFill>
              <a:latin typeface="cari"/>
            </a:endParaRPr>
          </a:p>
        </p:txBody>
      </p:sp>
    </p:spTree>
    <p:extLst>
      <p:ext uri="{BB962C8B-B14F-4D97-AF65-F5344CB8AC3E}">
        <p14:creationId xmlns:p14="http://schemas.microsoft.com/office/powerpoint/2010/main" val="3437026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4400" spc="-1" smtClean="0">
                <a:solidFill>
                  <a:srgbClr val="996515"/>
                </a:solidFill>
                <a:latin typeface="Calibri"/>
              </a:rPr>
              <a:t>Index </a:t>
            </a:r>
            <a:r>
              <a:rPr lang="ko-KR" altLang="en-US" sz="4400" spc="-1" dirty="0" smtClean="0">
                <a:solidFill>
                  <a:srgbClr val="996515"/>
                </a:solidFill>
                <a:latin typeface="Calibri"/>
              </a:rPr>
              <a:t>페이지</a:t>
            </a:r>
            <a:endParaRPr lang="en-US" sz="4400" b="0" strike="noStrike" spc="-1" dirty="0">
              <a:latin typeface="굴림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814" y="2229072"/>
            <a:ext cx="8162405" cy="491471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4823" y="1498294"/>
            <a:ext cx="10850911" cy="583944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altLang="ko-KR" sz="4400" spc="-1" dirty="0">
                <a:solidFill>
                  <a:srgbClr val="996515"/>
                </a:solidFill>
                <a:latin typeface="Calibri"/>
              </a:rPr>
              <a:t>Index </a:t>
            </a:r>
            <a:r>
              <a:rPr lang="ko-KR" altLang="en-US" sz="4400" spc="-1" dirty="0">
                <a:solidFill>
                  <a:srgbClr val="996515"/>
                </a:solidFill>
                <a:latin typeface="Calibri"/>
              </a:rPr>
              <a:t>페이지</a:t>
            </a:r>
            <a:endParaRPr lang="en-US" altLang="ko-KR" sz="4400" spc="-1" dirty="0">
              <a:latin typeface="굴림"/>
            </a:endParaRPr>
          </a:p>
        </p:txBody>
      </p:sp>
      <p:sp>
        <p:nvSpPr>
          <p:cNvPr id="135" name="CustomShape 2"/>
          <p:cNvSpPr/>
          <p:nvPr/>
        </p:nvSpPr>
        <p:spPr>
          <a:xfrm>
            <a:off x="457200" y="1600200"/>
            <a:ext cx="8228520" cy="4524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43080" indent="-342000">
              <a:lnSpc>
                <a:spcPct val="100000"/>
              </a:lnSpc>
              <a:spcBef>
                <a:spcPts val="641"/>
              </a:spcBef>
              <a:buClr>
                <a:srgbClr val="996515"/>
              </a:buClr>
              <a:buFont typeface="Arial"/>
              <a:buChar char="•"/>
            </a:pPr>
            <a:r>
              <a:rPr lang="en-US" sz="3200" b="0" strike="noStrike" spc="-1" dirty="0" smtClean="0">
                <a:solidFill>
                  <a:srgbClr val="996515"/>
                </a:solidFill>
                <a:latin typeface="Calibri"/>
                <a:ea typeface="DejaVu Sans"/>
              </a:rPr>
              <a:t>Index.html </a:t>
            </a:r>
            <a:r>
              <a:rPr lang="en-US" altLang="ko-KR" sz="3200" b="0" strike="noStrike" spc="-1" dirty="0" smtClean="0">
                <a:solidFill>
                  <a:srgbClr val="996515"/>
                </a:solidFill>
                <a:latin typeface="Calibri"/>
                <a:ea typeface="DejaVu Sans"/>
              </a:rPr>
              <a:t>-&gt; findstore.html</a:t>
            </a:r>
            <a:endParaRPr lang="en-US" sz="3200" b="0" strike="noStrike" spc="-1" dirty="0">
              <a:latin typeface="굴림"/>
            </a:endParaRPr>
          </a:p>
        </p:txBody>
      </p:sp>
      <p:pic>
        <p:nvPicPr>
          <p:cNvPr id="6" name="bandicam 2025-06-08 00-29-16-00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97958" y="2144861"/>
            <a:ext cx="9377019" cy="5274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24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ko-KR" altLang="en-US" sz="4400" b="0" strike="noStrike" spc="-1" dirty="0" smtClean="0">
                <a:solidFill>
                  <a:srgbClr val="996515"/>
                </a:solidFill>
                <a:latin typeface="Calibri"/>
                <a:ea typeface="DejaVu Sans"/>
              </a:rPr>
              <a:t>제품 주문 처리</a:t>
            </a:r>
            <a:endParaRPr lang="en-US" sz="4400" b="0" strike="noStrike" spc="-1" dirty="0">
              <a:latin typeface="굴림"/>
            </a:endParaRPr>
          </a:p>
        </p:txBody>
      </p:sp>
      <p:sp>
        <p:nvSpPr>
          <p:cNvPr id="137" name="CustomShape 2"/>
          <p:cNvSpPr/>
          <p:nvPr/>
        </p:nvSpPr>
        <p:spPr>
          <a:xfrm>
            <a:off x="457200" y="1600200"/>
            <a:ext cx="8228520" cy="4524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43080" indent="-342000">
              <a:lnSpc>
                <a:spcPct val="100000"/>
              </a:lnSpc>
              <a:spcBef>
                <a:spcPts val="641"/>
              </a:spcBef>
              <a:buClr>
                <a:srgbClr val="996515"/>
              </a:buClr>
              <a:buFont typeface="Arial"/>
              <a:buChar char="•"/>
            </a:pPr>
            <a:r>
              <a:rPr lang="en-US" sz="3200" b="0" strike="noStrike" spc="-1" dirty="0">
                <a:solidFill>
                  <a:srgbClr val="996515"/>
                </a:solidFill>
                <a:latin typeface="Calibri"/>
                <a:ea typeface="DejaVu Sans"/>
              </a:rPr>
              <a:t>홈 → </a:t>
            </a:r>
            <a:r>
              <a:rPr lang="en-US" sz="3200" b="0" strike="noStrike" spc="-1" dirty="0" err="1">
                <a:solidFill>
                  <a:srgbClr val="996515"/>
                </a:solidFill>
                <a:latin typeface="Calibri"/>
                <a:ea typeface="DejaVu Sans"/>
              </a:rPr>
              <a:t>제품</a:t>
            </a:r>
            <a:r>
              <a:rPr lang="en-US" sz="3200" b="0" strike="noStrike" spc="-1" dirty="0">
                <a:solidFill>
                  <a:srgbClr val="996515"/>
                </a:solidFill>
                <a:latin typeface="Calibri"/>
                <a:ea typeface="DejaVu Sans"/>
              </a:rPr>
              <a:t> → </a:t>
            </a:r>
            <a:r>
              <a:rPr lang="en-US" sz="3200" b="0" strike="noStrike" spc="-1" dirty="0" err="1" smtClean="0">
                <a:solidFill>
                  <a:srgbClr val="996515"/>
                </a:solidFill>
                <a:latin typeface="Calibri"/>
                <a:ea typeface="DejaVu Sans"/>
              </a:rPr>
              <a:t>장바구니</a:t>
            </a:r>
            <a:endParaRPr lang="en-US" altLang="ko-KR" sz="3200" b="0" strike="noStrike" spc="-1" dirty="0" smtClean="0">
              <a:solidFill>
                <a:srgbClr val="996515"/>
              </a:solidFill>
              <a:latin typeface="Calibri"/>
            </a:endParaRPr>
          </a:p>
        </p:txBody>
      </p:sp>
      <p:pic>
        <p:nvPicPr>
          <p:cNvPr id="3" name="bandicam 2025-06-08 04-28-41-21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31008" y="2207173"/>
            <a:ext cx="9487707" cy="53368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996515"/>
                </a:solidFill>
                <a:latin typeface="Calibri"/>
                <a:ea typeface="DejaVu Sans"/>
              </a:rPr>
              <a:t>파일 구성 방식</a:t>
            </a:r>
            <a:endParaRPr lang="en-US" sz="4400" b="0" strike="noStrike" spc="-1">
              <a:latin typeface="굴림"/>
            </a:endParaRPr>
          </a:p>
        </p:txBody>
      </p:sp>
      <p:sp>
        <p:nvSpPr>
          <p:cNvPr id="141" name="CustomShape 2"/>
          <p:cNvSpPr/>
          <p:nvPr/>
        </p:nvSpPr>
        <p:spPr>
          <a:xfrm>
            <a:off x="457200" y="1600200"/>
            <a:ext cx="8228520" cy="4524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43080" indent="-342000">
              <a:lnSpc>
                <a:spcPct val="100000"/>
              </a:lnSpc>
              <a:spcBef>
                <a:spcPts val="641"/>
              </a:spcBef>
              <a:buClr>
                <a:srgbClr val="996515"/>
              </a:buClr>
              <a:buFont typeface="Arial"/>
              <a:buChar char="•"/>
            </a:pPr>
            <a:r>
              <a:rPr lang="en-US" sz="3200" b="0" strike="noStrike" spc="-1">
                <a:solidFill>
                  <a:srgbClr val="996515"/>
                </a:solidFill>
                <a:latin typeface="Calibri"/>
                <a:ea typeface="DejaVu Sans"/>
              </a:rPr>
              <a:t>공통 헤더/푸터 + 개별 콘텐츠</a:t>
            </a:r>
            <a:endParaRPr lang="en-US" sz="3200" b="0" strike="noStrike" spc="-1">
              <a:latin typeface="굴림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996515"/>
                </a:solidFill>
                <a:latin typeface="Calibri"/>
                <a:ea typeface="DejaVu Sans"/>
              </a:rPr>
              <a:t>홈페이지 소개</a:t>
            </a:r>
            <a:endParaRPr lang="en-US" sz="4400" b="0" strike="noStrike" spc="-1">
              <a:latin typeface="굴림"/>
            </a:endParaRPr>
          </a:p>
        </p:txBody>
      </p:sp>
      <p:sp>
        <p:nvSpPr>
          <p:cNvPr id="143" name="CustomShape 2"/>
          <p:cNvSpPr/>
          <p:nvPr/>
        </p:nvSpPr>
        <p:spPr>
          <a:xfrm>
            <a:off x="457200" y="1600200"/>
            <a:ext cx="8228520" cy="4524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43080" indent="-342000">
              <a:lnSpc>
                <a:spcPct val="100000"/>
              </a:lnSpc>
              <a:spcBef>
                <a:spcPts val="641"/>
              </a:spcBef>
              <a:buClr>
                <a:srgbClr val="996515"/>
              </a:buClr>
              <a:buFont typeface="Arial"/>
              <a:buChar char="•"/>
            </a:pPr>
            <a:r>
              <a:rPr lang="en-US" sz="3200" b="0" strike="noStrike" spc="-1">
                <a:solidFill>
                  <a:srgbClr val="996515"/>
                </a:solidFill>
                <a:latin typeface="Calibri"/>
                <a:ea typeface="DejaVu Sans"/>
              </a:rPr>
              <a:t>메인 소개, 브랜드 철학 등</a:t>
            </a:r>
            <a:endParaRPr lang="en-US" sz="3200" b="0" strike="noStrike" spc="-1">
              <a:latin typeface="굴림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13795" r="15096"/>
          <a:stretch/>
        </p:blipFill>
        <p:spPr>
          <a:xfrm>
            <a:off x="924911" y="2197091"/>
            <a:ext cx="5959365" cy="544801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l="2048" r="7321"/>
          <a:stretch/>
        </p:blipFill>
        <p:spPr>
          <a:xfrm>
            <a:off x="7058933" y="2298645"/>
            <a:ext cx="7180908" cy="52449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996515"/>
                </a:solidFill>
                <a:latin typeface="Calibri"/>
                <a:ea typeface="DejaVu Sans"/>
              </a:rPr>
              <a:t>제품 페이지</a:t>
            </a:r>
            <a:endParaRPr lang="en-US" sz="4400" b="0" strike="noStrike" spc="-1">
              <a:latin typeface="굴림"/>
            </a:endParaRPr>
          </a:p>
        </p:txBody>
      </p:sp>
      <p:sp>
        <p:nvSpPr>
          <p:cNvPr id="145" name="CustomShape 2"/>
          <p:cNvSpPr/>
          <p:nvPr/>
        </p:nvSpPr>
        <p:spPr>
          <a:xfrm>
            <a:off x="457199" y="1600200"/>
            <a:ext cx="9380863" cy="4524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43080" indent="-3420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 dirty="0" err="1" smtClean="0">
                <a:solidFill>
                  <a:srgbClr val="996515"/>
                </a:solidFill>
                <a:latin typeface="Calibri"/>
                <a:ea typeface="DejaVu Sans"/>
              </a:rPr>
              <a:t>제품</a:t>
            </a:r>
            <a:r>
              <a:rPr lang="en-US" sz="2000" b="0" strike="noStrike" spc="-1" dirty="0" smtClean="0">
                <a:solidFill>
                  <a:srgbClr val="996515"/>
                </a:solidFill>
                <a:latin typeface="Calibri"/>
                <a:ea typeface="DejaVu Sans"/>
              </a:rPr>
              <a:t> </a:t>
            </a:r>
            <a:r>
              <a:rPr lang="en-US" sz="2000" b="0" strike="noStrike" spc="-1" dirty="0" err="1">
                <a:solidFill>
                  <a:srgbClr val="996515"/>
                </a:solidFill>
                <a:latin typeface="Calibri"/>
                <a:ea typeface="DejaVu Sans"/>
              </a:rPr>
              <a:t>정보를</a:t>
            </a:r>
            <a:r>
              <a:rPr lang="en-US" sz="2000" b="0" strike="noStrike" spc="-1" dirty="0">
                <a:solidFill>
                  <a:srgbClr val="996515"/>
                </a:solidFill>
                <a:latin typeface="Calibri"/>
                <a:ea typeface="DejaVu Sans"/>
              </a:rPr>
              <a:t> </a:t>
            </a:r>
            <a:r>
              <a:rPr lang="en-US" sz="2000" b="0" strike="noStrike" spc="-1" dirty="0" err="1">
                <a:solidFill>
                  <a:srgbClr val="996515"/>
                </a:solidFill>
                <a:latin typeface="Calibri"/>
                <a:ea typeface="DejaVu Sans"/>
              </a:rPr>
              <a:t>카드</a:t>
            </a:r>
            <a:r>
              <a:rPr lang="en-US" sz="2000" b="0" strike="noStrike" spc="-1" dirty="0">
                <a:solidFill>
                  <a:srgbClr val="996515"/>
                </a:solidFill>
                <a:latin typeface="Calibri"/>
                <a:ea typeface="DejaVu Sans"/>
              </a:rPr>
              <a:t> </a:t>
            </a:r>
            <a:r>
              <a:rPr lang="en-US" sz="2000" b="0" strike="noStrike" spc="-1" dirty="0" err="1">
                <a:solidFill>
                  <a:srgbClr val="996515"/>
                </a:solidFill>
                <a:latin typeface="Calibri"/>
                <a:ea typeface="DejaVu Sans"/>
              </a:rPr>
              <a:t>형태로</a:t>
            </a:r>
            <a:r>
              <a:rPr lang="en-US" sz="2000" b="0" strike="noStrike" spc="-1" dirty="0">
                <a:solidFill>
                  <a:srgbClr val="996515"/>
                </a:solidFill>
                <a:latin typeface="Calibri"/>
                <a:ea typeface="DejaVu Sans"/>
              </a:rPr>
              <a:t> </a:t>
            </a:r>
            <a:r>
              <a:rPr lang="en-US" sz="2000" b="0" strike="noStrike" spc="-1" dirty="0" err="1">
                <a:solidFill>
                  <a:srgbClr val="996515"/>
                </a:solidFill>
                <a:latin typeface="Calibri"/>
                <a:ea typeface="DejaVu Sans"/>
              </a:rPr>
              <a:t>정렬하여</a:t>
            </a:r>
            <a:r>
              <a:rPr lang="en-US" sz="2000" b="0" strike="noStrike" spc="-1" dirty="0">
                <a:solidFill>
                  <a:srgbClr val="996515"/>
                </a:solidFill>
                <a:latin typeface="Calibri"/>
                <a:ea typeface="DejaVu Sans"/>
              </a:rPr>
              <a:t> UI </a:t>
            </a:r>
            <a:r>
              <a:rPr lang="en-US" sz="2000" b="0" strike="noStrike" spc="-1" dirty="0" err="1">
                <a:solidFill>
                  <a:srgbClr val="996515"/>
                </a:solidFill>
                <a:latin typeface="Calibri"/>
                <a:ea typeface="DejaVu Sans"/>
              </a:rPr>
              <a:t>구성</a:t>
            </a:r>
            <a:endParaRPr lang="en-US" sz="2000" b="0" strike="noStrike" spc="-1" dirty="0">
              <a:solidFill>
                <a:srgbClr val="996515"/>
              </a:solidFill>
              <a:latin typeface="굴림"/>
            </a:endParaRPr>
          </a:p>
          <a:p>
            <a:pPr marL="343080" indent="-3420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 dirty="0" err="1" smtClean="0">
                <a:solidFill>
                  <a:srgbClr val="996515"/>
                </a:solidFill>
                <a:latin typeface="Calibri"/>
                <a:ea typeface="DejaVu Sans"/>
              </a:rPr>
              <a:t>상품명</a:t>
            </a:r>
            <a:r>
              <a:rPr lang="en-US" sz="2000" b="0" strike="noStrike" spc="-1" dirty="0">
                <a:solidFill>
                  <a:srgbClr val="996515"/>
                </a:solidFill>
                <a:latin typeface="Calibri"/>
                <a:ea typeface="DejaVu Sans"/>
              </a:rPr>
              <a:t>, </a:t>
            </a:r>
            <a:r>
              <a:rPr lang="en-US" sz="2000" b="0" strike="noStrike" spc="-1" dirty="0" err="1">
                <a:solidFill>
                  <a:srgbClr val="996515"/>
                </a:solidFill>
                <a:latin typeface="Calibri"/>
                <a:ea typeface="DejaVu Sans"/>
              </a:rPr>
              <a:t>가격</a:t>
            </a:r>
            <a:r>
              <a:rPr lang="en-US" sz="2000" b="0" strike="noStrike" spc="-1" dirty="0">
                <a:solidFill>
                  <a:srgbClr val="996515"/>
                </a:solidFill>
                <a:latin typeface="Calibri"/>
                <a:ea typeface="DejaVu Sans"/>
              </a:rPr>
              <a:t>, </a:t>
            </a:r>
            <a:r>
              <a:rPr lang="en-US" sz="2000" b="0" strike="noStrike" spc="-1" dirty="0" err="1">
                <a:solidFill>
                  <a:srgbClr val="996515"/>
                </a:solidFill>
                <a:latin typeface="Calibri"/>
                <a:ea typeface="DejaVu Sans"/>
              </a:rPr>
              <a:t>썸네일</a:t>
            </a:r>
            <a:r>
              <a:rPr lang="en-US" sz="2000" b="0" strike="noStrike" spc="-1" dirty="0">
                <a:solidFill>
                  <a:srgbClr val="996515"/>
                </a:solidFill>
                <a:latin typeface="Calibri"/>
                <a:ea typeface="DejaVu Sans"/>
              </a:rPr>
              <a:t> </a:t>
            </a:r>
            <a:r>
              <a:rPr lang="en-US" sz="2000" b="0" strike="noStrike" spc="-1" dirty="0" err="1">
                <a:solidFill>
                  <a:srgbClr val="996515"/>
                </a:solidFill>
                <a:latin typeface="Calibri"/>
                <a:ea typeface="DejaVu Sans"/>
              </a:rPr>
              <a:t>이미지</a:t>
            </a:r>
            <a:r>
              <a:rPr lang="en-US" sz="2000" b="0" strike="noStrike" spc="-1" dirty="0">
                <a:solidFill>
                  <a:srgbClr val="996515"/>
                </a:solidFill>
                <a:latin typeface="Calibri"/>
                <a:ea typeface="DejaVu Sans"/>
              </a:rPr>
              <a:t> </a:t>
            </a:r>
            <a:r>
              <a:rPr lang="en-US" sz="2000" b="0" strike="noStrike" spc="-1" dirty="0" err="1" smtClean="0">
                <a:solidFill>
                  <a:srgbClr val="996515"/>
                </a:solidFill>
                <a:latin typeface="Calibri"/>
                <a:ea typeface="DejaVu Sans"/>
              </a:rPr>
              <a:t>포함</a:t>
            </a:r>
            <a:endParaRPr lang="en-US" sz="2000" b="0" strike="noStrike" spc="-1" dirty="0" smtClean="0">
              <a:solidFill>
                <a:srgbClr val="996515"/>
              </a:solidFill>
              <a:latin typeface="Calibri"/>
              <a:ea typeface="DejaVu Sans"/>
            </a:endParaRPr>
          </a:p>
          <a:p>
            <a:pPr marL="343080" indent="-3420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lang="ko-KR" altLang="en-US" sz="2000" spc="-1" dirty="0" smtClean="0">
                <a:solidFill>
                  <a:srgbClr val="996515"/>
                </a:solidFill>
                <a:latin typeface="Calibri"/>
                <a:ea typeface="DejaVu Sans"/>
              </a:rPr>
              <a:t>구매하기 </a:t>
            </a:r>
            <a:r>
              <a:rPr lang="ko-KR" altLang="en-US" sz="2000" spc="-1" dirty="0" err="1" smtClean="0">
                <a:solidFill>
                  <a:srgbClr val="996515"/>
                </a:solidFill>
                <a:latin typeface="Calibri"/>
                <a:ea typeface="DejaVu Sans"/>
              </a:rPr>
              <a:t>클릭시</a:t>
            </a:r>
            <a:r>
              <a:rPr lang="en-US" altLang="ko-KR" sz="2000" spc="-1" dirty="0" smtClean="0">
                <a:solidFill>
                  <a:srgbClr val="996515"/>
                </a:solidFill>
                <a:latin typeface="Calibri"/>
                <a:ea typeface="DejaVu Sans"/>
              </a:rPr>
              <a:t>, </a:t>
            </a:r>
            <a:r>
              <a:rPr lang="ko-KR" altLang="en-US" sz="2000" spc="-1" dirty="0" smtClean="0">
                <a:solidFill>
                  <a:srgbClr val="996515"/>
                </a:solidFill>
                <a:latin typeface="Calibri"/>
                <a:ea typeface="DejaVu Sans"/>
              </a:rPr>
              <a:t>장바구니 안에 목록 추가</a:t>
            </a:r>
            <a:endParaRPr lang="en-US" sz="2000" b="0" strike="noStrike" spc="-1" dirty="0" smtClean="0">
              <a:solidFill>
                <a:srgbClr val="996515"/>
              </a:solidFill>
              <a:latin typeface="Calibri"/>
              <a:ea typeface="DejaVu Sans"/>
            </a:endParaRPr>
          </a:p>
          <a:p>
            <a:pPr marL="343080" indent="-3420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endParaRPr lang="en-US" sz="2000" b="0" strike="noStrike" spc="-1" dirty="0">
              <a:solidFill>
                <a:srgbClr val="996515"/>
              </a:solidFill>
              <a:latin typeface="굴림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2813" y="2785243"/>
            <a:ext cx="6799622" cy="52058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996515"/>
                </a:solidFill>
                <a:latin typeface="Calibri"/>
                <a:ea typeface="DejaVu Sans"/>
              </a:rPr>
              <a:t>게시판 기능</a:t>
            </a:r>
            <a:endParaRPr lang="en-US" sz="4400" b="0" strike="noStrike" spc="-1">
              <a:latin typeface="굴림"/>
            </a:endParaRPr>
          </a:p>
        </p:txBody>
      </p:sp>
      <p:sp>
        <p:nvSpPr>
          <p:cNvPr id="147" name="CustomShape 2"/>
          <p:cNvSpPr/>
          <p:nvPr/>
        </p:nvSpPr>
        <p:spPr>
          <a:xfrm>
            <a:off x="457200" y="1600200"/>
            <a:ext cx="8228520" cy="4524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43080" indent="-3420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 dirty="0" err="1" smtClean="0">
                <a:solidFill>
                  <a:srgbClr val="000000"/>
                </a:solidFill>
                <a:latin typeface="Calibri"/>
                <a:ea typeface="DejaVu Sans"/>
              </a:rPr>
              <a:t>사용자</a:t>
            </a:r>
            <a:r>
              <a:rPr lang="en-US" sz="3200" b="0" strike="noStrike" spc="-1" dirty="0" smtClean="0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latin typeface="Calibri"/>
                <a:ea typeface="DejaVu Sans"/>
              </a:rPr>
              <a:t>글쓰기</a:t>
            </a:r>
            <a:r>
              <a:rPr lang="en-US" sz="32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 폼 </a:t>
            </a:r>
            <a:r>
              <a:rPr lang="en-US" sz="3200" b="0" strike="noStrike" spc="-1" dirty="0" err="1">
                <a:solidFill>
                  <a:srgbClr val="000000"/>
                </a:solidFill>
                <a:latin typeface="Calibri"/>
                <a:ea typeface="DejaVu Sans"/>
              </a:rPr>
              <a:t>제공</a:t>
            </a:r>
            <a:r>
              <a:rPr lang="en-US" sz="32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 (</a:t>
            </a:r>
            <a:r>
              <a:rPr lang="en-US" sz="3200" b="0" strike="noStrike" spc="-1" dirty="0" err="1">
                <a:solidFill>
                  <a:srgbClr val="000000"/>
                </a:solidFill>
                <a:latin typeface="Calibri"/>
                <a:ea typeface="DejaVu Sans"/>
              </a:rPr>
              <a:t>제목</a:t>
            </a:r>
            <a:r>
              <a:rPr lang="en-US" sz="32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, </a:t>
            </a:r>
            <a:r>
              <a:rPr lang="en-US" sz="3200" b="0" strike="noStrike" spc="-1" dirty="0" err="1">
                <a:solidFill>
                  <a:srgbClr val="000000"/>
                </a:solidFill>
                <a:latin typeface="Calibri"/>
                <a:ea typeface="DejaVu Sans"/>
              </a:rPr>
              <a:t>내용</a:t>
            </a:r>
            <a:r>
              <a:rPr lang="en-US" sz="32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latin typeface="Calibri"/>
                <a:ea typeface="DejaVu Sans"/>
              </a:rPr>
              <a:t>입력</a:t>
            </a:r>
            <a:r>
              <a:rPr lang="en-US" sz="3200" b="0" strike="noStrike" spc="-1" dirty="0" smtClean="0">
                <a:solidFill>
                  <a:srgbClr val="000000"/>
                </a:solidFill>
                <a:latin typeface="Calibri"/>
                <a:ea typeface="DejaVu Sans"/>
              </a:rPr>
              <a:t>)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995" y="2561638"/>
            <a:ext cx="6228616" cy="437518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2690" y="2561638"/>
            <a:ext cx="6735115" cy="3696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996515"/>
                </a:solidFill>
                <a:latin typeface="Calibri"/>
                <a:ea typeface="DejaVu Sans"/>
              </a:rPr>
              <a:t>장바구니 기능</a:t>
            </a:r>
            <a:endParaRPr lang="en-US" sz="4400" b="0" strike="noStrike" spc="-1">
              <a:latin typeface="굴림"/>
            </a:endParaRPr>
          </a:p>
        </p:txBody>
      </p:sp>
      <p:sp>
        <p:nvSpPr>
          <p:cNvPr id="149" name="CustomShape 2"/>
          <p:cNvSpPr/>
          <p:nvPr/>
        </p:nvSpPr>
        <p:spPr>
          <a:xfrm>
            <a:off x="457200" y="1416600"/>
            <a:ext cx="8228520" cy="4524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43080" indent="-3420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lang="en-US" sz="3000" b="0" strike="noStrike" spc="-1" dirty="0" smtClean="0">
                <a:solidFill>
                  <a:srgbClr val="996515"/>
                </a:solidFill>
                <a:latin typeface="Calibri"/>
                <a:ea typeface="DejaVu Sans"/>
              </a:rPr>
              <a:t>JS </a:t>
            </a:r>
            <a:r>
              <a:rPr lang="en-US" sz="3000" b="0" strike="noStrike" spc="-1" dirty="0" err="1">
                <a:solidFill>
                  <a:srgbClr val="996515"/>
                </a:solidFill>
                <a:latin typeface="Calibri"/>
                <a:ea typeface="DejaVu Sans"/>
              </a:rPr>
              <a:t>기반</a:t>
            </a:r>
            <a:r>
              <a:rPr lang="en-US" sz="3000" b="0" strike="noStrike" spc="-1" dirty="0">
                <a:solidFill>
                  <a:srgbClr val="996515"/>
                </a:solidFill>
                <a:latin typeface="Calibri"/>
                <a:ea typeface="DejaVu Sans"/>
              </a:rPr>
              <a:t> </a:t>
            </a:r>
            <a:r>
              <a:rPr lang="en-US" sz="3000" b="0" strike="noStrike" spc="-1" dirty="0" err="1">
                <a:solidFill>
                  <a:srgbClr val="996515"/>
                </a:solidFill>
                <a:latin typeface="Calibri"/>
                <a:ea typeface="DejaVu Sans"/>
              </a:rPr>
              <a:t>수량</a:t>
            </a:r>
            <a:r>
              <a:rPr lang="en-US" sz="3000" b="0" strike="noStrike" spc="-1" dirty="0">
                <a:solidFill>
                  <a:srgbClr val="996515"/>
                </a:solidFill>
                <a:latin typeface="Calibri"/>
                <a:ea typeface="DejaVu Sans"/>
              </a:rPr>
              <a:t> </a:t>
            </a:r>
            <a:r>
              <a:rPr lang="en-US" sz="3000" b="0" strike="noStrike" spc="-1" dirty="0" err="1">
                <a:solidFill>
                  <a:srgbClr val="996515"/>
                </a:solidFill>
                <a:latin typeface="Calibri"/>
                <a:ea typeface="DejaVu Sans"/>
              </a:rPr>
              <a:t>조절</a:t>
            </a:r>
            <a:r>
              <a:rPr lang="en-US" sz="3000" b="0" strike="noStrike" spc="-1" dirty="0">
                <a:solidFill>
                  <a:srgbClr val="996515"/>
                </a:solidFill>
                <a:latin typeface="Calibri"/>
                <a:ea typeface="DejaVu Sans"/>
              </a:rPr>
              <a:t> </a:t>
            </a:r>
            <a:r>
              <a:rPr lang="en-US" sz="3000" b="0" strike="noStrike" spc="-1" dirty="0" err="1">
                <a:solidFill>
                  <a:srgbClr val="996515"/>
                </a:solidFill>
                <a:latin typeface="Calibri"/>
                <a:ea typeface="DejaVu Sans"/>
              </a:rPr>
              <a:t>기능</a:t>
            </a:r>
            <a:r>
              <a:rPr lang="en-US" sz="3000" b="0" strike="noStrike" spc="-1" dirty="0">
                <a:solidFill>
                  <a:srgbClr val="996515"/>
                </a:solidFill>
                <a:latin typeface="Calibri"/>
                <a:ea typeface="DejaVu Sans"/>
              </a:rPr>
              <a:t> (+/-)</a:t>
            </a:r>
            <a:endParaRPr lang="en-US" sz="3000" b="0" strike="noStrike" spc="-1" dirty="0">
              <a:solidFill>
                <a:srgbClr val="996515"/>
              </a:solidFill>
              <a:latin typeface="굴림"/>
            </a:endParaRPr>
          </a:p>
          <a:p>
            <a:pPr marL="343080" indent="-3420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lang="en-US" sz="3000" b="0" strike="noStrike" spc="-1" dirty="0" err="1" smtClean="0">
                <a:solidFill>
                  <a:srgbClr val="996515"/>
                </a:solidFill>
                <a:latin typeface="Calibri"/>
                <a:ea typeface="DejaVu Sans"/>
              </a:rPr>
              <a:t>실시간</a:t>
            </a:r>
            <a:r>
              <a:rPr lang="en-US" sz="3000" b="0" strike="noStrike" spc="-1" dirty="0" smtClean="0">
                <a:solidFill>
                  <a:srgbClr val="996515"/>
                </a:solidFill>
                <a:latin typeface="Calibri"/>
                <a:ea typeface="DejaVu Sans"/>
              </a:rPr>
              <a:t> </a:t>
            </a:r>
            <a:r>
              <a:rPr lang="en-US" sz="3000" b="0" strike="noStrike" spc="-1" dirty="0" err="1">
                <a:solidFill>
                  <a:srgbClr val="996515"/>
                </a:solidFill>
                <a:latin typeface="Calibri"/>
                <a:ea typeface="DejaVu Sans"/>
              </a:rPr>
              <a:t>총액</a:t>
            </a:r>
            <a:r>
              <a:rPr lang="en-US" sz="3000" b="0" strike="noStrike" spc="-1" dirty="0">
                <a:solidFill>
                  <a:srgbClr val="996515"/>
                </a:solidFill>
                <a:latin typeface="Calibri"/>
                <a:ea typeface="DejaVu Sans"/>
              </a:rPr>
              <a:t> </a:t>
            </a:r>
            <a:r>
              <a:rPr lang="en-US" sz="3000" b="0" strike="noStrike" spc="-1" dirty="0" err="1">
                <a:solidFill>
                  <a:srgbClr val="996515"/>
                </a:solidFill>
                <a:latin typeface="Calibri"/>
                <a:ea typeface="DejaVu Sans"/>
              </a:rPr>
              <a:t>계산</a:t>
            </a:r>
            <a:r>
              <a:rPr lang="en-US" sz="3000" b="0" strike="noStrike" spc="-1" dirty="0">
                <a:solidFill>
                  <a:srgbClr val="996515"/>
                </a:solidFill>
                <a:latin typeface="Calibri"/>
                <a:ea typeface="DejaVu Sans"/>
              </a:rPr>
              <a:t> </a:t>
            </a:r>
            <a:r>
              <a:rPr lang="en-US" sz="3000" b="0" strike="noStrike" spc="-1" dirty="0" err="1">
                <a:solidFill>
                  <a:srgbClr val="996515"/>
                </a:solidFill>
                <a:latin typeface="Calibri"/>
                <a:ea typeface="DejaVu Sans"/>
              </a:rPr>
              <a:t>기능</a:t>
            </a:r>
            <a:endParaRPr lang="en-US" sz="3000" b="0" strike="noStrike" spc="-1" dirty="0">
              <a:solidFill>
                <a:srgbClr val="996515"/>
              </a:solidFill>
              <a:latin typeface="굴림"/>
            </a:endParaRPr>
          </a:p>
          <a:p>
            <a:pPr marL="343080" indent="-3420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lang="en-US" sz="3000" b="0" strike="noStrike" spc="-1" dirty="0" err="1" smtClean="0">
                <a:solidFill>
                  <a:srgbClr val="996515"/>
                </a:solidFill>
                <a:latin typeface="Calibri"/>
                <a:ea typeface="DejaVu Sans"/>
              </a:rPr>
              <a:t>삭제</a:t>
            </a:r>
            <a:r>
              <a:rPr lang="en-US" sz="3000" b="0" strike="noStrike" spc="-1" dirty="0" smtClean="0">
                <a:solidFill>
                  <a:srgbClr val="996515"/>
                </a:solidFill>
                <a:latin typeface="Calibri"/>
                <a:ea typeface="DejaVu Sans"/>
              </a:rPr>
              <a:t> </a:t>
            </a:r>
            <a:r>
              <a:rPr lang="en-US" sz="3000" b="0" strike="noStrike" spc="-1" dirty="0" err="1">
                <a:solidFill>
                  <a:srgbClr val="996515"/>
                </a:solidFill>
                <a:latin typeface="Calibri"/>
                <a:ea typeface="DejaVu Sans"/>
              </a:rPr>
              <a:t>버튼</a:t>
            </a:r>
            <a:r>
              <a:rPr lang="en-US" sz="3000" b="0" strike="noStrike" spc="-1" dirty="0">
                <a:solidFill>
                  <a:srgbClr val="996515"/>
                </a:solidFill>
                <a:latin typeface="Calibri"/>
                <a:ea typeface="DejaVu Sans"/>
              </a:rPr>
              <a:t> 및 </a:t>
            </a:r>
            <a:r>
              <a:rPr lang="en-US" sz="3000" b="0" strike="noStrike" spc="-1" dirty="0" err="1">
                <a:solidFill>
                  <a:srgbClr val="996515"/>
                </a:solidFill>
                <a:latin typeface="Calibri"/>
                <a:ea typeface="DejaVu Sans"/>
              </a:rPr>
              <a:t>주문하기</a:t>
            </a:r>
            <a:r>
              <a:rPr lang="en-US" sz="3000" b="0" strike="noStrike" spc="-1" dirty="0">
                <a:solidFill>
                  <a:srgbClr val="996515"/>
                </a:solidFill>
                <a:latin typeface="Calibri"/>
                <a:ea typeface="DejaVu Sans"/>
              </a:rPr>
              <a:t> </a:t>
            </a:r>
            <a:r>
              <a:rPr lang="en-US" sz="3000" b="0" strike="noStrike" spc="-1" dirty="0" err="1">
                <a:solidFill>
                  <a:srgbClr val="996515"/>
                </a:solidFill>
                <a:latin typeface="Calibri"/>
                <a:ea typeface="DejaVu Sans"/>
              </a:rPr>
              <a:t>연결</a:t>
            </a:r>
            <a:r>
              <a:rPr lang="en-US" sz="3000" b="0" strike="noStrike" spc="-1" dirty="0">
                <a:solidFill>
                  <a:srgbClr val="996515"/>
                </a:solidFill>
                <a:latin typeface="Calibri"/>
                <a:ea typeface="DejaVu Sans"/>
              </a:rPr>
              <a:t> </a:t>
            </a:r>
            <a:r>
              <a:rPr lang="en-US" sz="3000" b="0" strike="noStrike" spc="-1" dirty="0" err="1">
                <a:solidFill>
                  <a:srgbClr val="996515"/>
                </a:solidFill>
                <a:latin typeface="Calibri"/>
                <a:ea typeface="DejaVu Sans"/>
              </a:rPr>
              <a:t>포함</a:t>
            </a:r>
            <a:endParaRPr lang="en-US" sz="3000" b="0" strike="noStrike" spc="-1" dirty="0">
              <a:solidFill>
                <a:srgbClr val="996515"/>
              </a:solidFill>
              <a:latin typeface="굴림"/>
            </a:endParaRPr>
          </a:p>
          <a:p>
            <a:pPr marL="343080" indent="-3420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lang="en-US" sz="3000" b="0" strike="noStrike" spc="-1" dirty="0" err="1" smtClean="0">
                <a:solidFill>
                  <a:srgbClr val="996515"/>
                </a:solidFill>
                <a:latin typeface="Calibri"/>
                <a:ea typeface="DejaVu Sans"/>
              </a:rPr>
              <a:t>로컬스토리지로</a:t>
            </a:r>
            <a:r>
              <a:rPr lang="en-US" sz="3000" b="0" strike="noStrike" spc="-1" dirty="0" smtClean="0">
                <a:solidFill>
                  <a:srgbClr val="996515"/>
                </a:solidFill>
                <a:latin typeface="Calibri"/>
                <a:ea typeface="DejaVu Sans"/>
              </a:rPr>
              <a:t> </a:t>
            </a:r>
            <a:r>
              <a:rPr lang="en-US" sz="3000" b="0" strike="noStrike" spc="-1" dirty="0" err="1">
                <a:solidFill>
                  <a:srgbClr val="996515"/>
                </a:solidFill>
                <a:latin typeface="Calibri"/>
                <a:ea typeface="DejaVu Sans"/>
              </a:rPr>
              <a:t>임시</a:t>
            </a:r>
            <a:r>
              <a:rPr lang="en-US" sz="3000" b="0" strike="noStrike" spc="-1" dirty="0">
                <a:solidFill>
                  <a:srgbClr val="996515"/>
                </a:solidFill>
                <a:latin typeface="Calibri"/>
                <a:ea typeface="DejaVu Sans"/>
              </a:rPr>
              <a:t> </a:t>
            </a:r>
            <a:r>
              <a:rPr lang="en-US" sz="3000" b="0" strike="noStrike" spc="-1" dirty="0" err="1">
                <a:solidFill>
                  <a:srgbClr val="996515"/>
                </a:solidFill>
                <a:latin typeface="Calibri"/>
                <a:ea typeface="DejaVu Sans"/>
              </a:rPr>
              <a:t>저장</a:t>
            </a:r>
            <a:r>
              <a:rPr lang="en-US" sz="3000" b="0" strike="noStrike" spc="-1" dirty="0">
                <a:solidFill>
                  <a:srgbClr val="996515"/>
                </a:solidFill>
                <a:latin typeface="Calibri"/>
                <a:ea typeface="DejaVu Sans"/>
              </a:rPr>
              <a:t> </a:t>
            </a:r>
            <a:r>
              <a:rPr lang="en-US" sz="3000" b="0" strike="noStrike" spc="-1" dirty="0" err="1">
                <a:solidFill>
                  <a:srgbClr val="996515"/>
                </a:solidFill>
                <a:latin typeface="Calibri"/>
                <a:ea typeface="DejaVu Sans"/>
              </a:rPr>
              <a:t>가능</a:t>
            </a:r>
            <a:endParaRPr lang="en-US" sz="3000" b="0" strike="noStrike" spc="-1" dirty="0">
              <a:solidFill>
                <a:srgbClr val="996515"/>
              </a:solidFill>
              <a:latin typeface="굴림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7726" y="1416600"/>
            <a:ext cx="4671612" cy="610343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996515"/>
                </a:solidFill>
                <a:latin typeface="Calibri"/>
                <a:ea typeface="DejaVu Sans"/>
              </a:rPr>
              <a:t>배송 조회</a:t>
            </a:r>
            <a:endParaRPr lang="en-US" sz="4400" b="0" strike="noStrike" spc="-1">
              <a:latin typeface="굴림"/>
            </a:endParaRPr>
          </a:p>
        </p:txBody>
      </p:sp>
      <p:sp>
        <p:nvSpPr>
          <p:cNvPr id="151" name="CustomShape 2"/>
          <p:cNvSpPr/>
          <p:nvPr/>
        </p:nvSpPr>
        <p:spPr>
          <a:xfrm>
            <a:off x="457200" y="1600200"/>
            <a:ext cx="8228520" cy="4524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43080" indent="-3420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 dirty="0" err="1" smtClean="0">
                <a:solidFill>
                  <a:srgbClr val="000000"/>
                </a:solidFill>
                <a:latin typeface="Calibri"/>
                <a:ea typeface="DejaVu Sans"/>
              </a:rPr>
              <a:t>배송</a:t>
            </a:r>
            <a:r>
              <a:rPr lang="en-US" sz="3200" b="0" strike="noStrike" spc="-1" dirty="0" smtClean="0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latin typeface="Calibri"/>
                <a:ea typeface="DejaVu Sans"/>
              </a:rPr>
              <a:t>상태</a:t>
            </a:r>
            <a:r>
              <a:rPr lang="en-US" sz="32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latin typeface="Calibri"/>
                <a:ea typeface="DejaVu Sans"/>
              </a:rPr>
              <a:t>입력</a:t>
            </a:r>
            <a:r>
              <a:rPr lang="en-US" sz="32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 후 </a:t>
            </a:r>
            <a:r>
              <a:rPr lang="en-US" sz="3200" b="0" strike="noStrike" spc="-1" dirty="0" err="1">
                <a:solidFill>
                  <a:srgbClr val="000000"/>
                </a:solidFill>
                <a:latin typeface="Calibri"/>
                <a:ea typeface="DejaVu Sans"/>
              </a:rPr>
              <a:t>버튼</a:t>
            </a:r>
            <a:r>
              <a:rPr lang="en-US" sz="32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latin typeface="Calibri"/>
                <a:ea typeface="DejaVu Sans"/>
              </a:rPr>
              <a:t>클릭</a:t>
            </a:r>
            <a:r>
              <a:rPr lang="en-US" sz="32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 시 </a:t>
            </a:r>
            <a:r>
              <a:rPr lang="en-US" sz="3200" b="0" strike="noStrike" spc="-1" dirty="0" err="1">
                <a:solidFill>
                  <a:srgbClr val="000000"/>
                </a:solidFill>
                <a:latin typeface="Calibri"/>
                <a:ea typeface="DejaVu Sans"/>
              </a:rPr>
              <a:t>상태</a:t>
            </a:r>
            <a:r>
              <a:rPr lang="en-US" sz="32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latin typeface="Calibri"/>
                <a:ea typeface="DejaVu Sans"/>
              </a:rPr>
              <a:t>출력</a:t>
            </a:r>
            <a:endParaRPr lang="en-US" sz="3200" b="0" strike="noStrike" spc="-1" dirty="0">
              <a:latin typeface="굴림"/>
            </a:endParaRPr>
          </a:p>
          <a:p>
            <a:pPr marL="343080" indent="-3420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 dirty="0" err="1" smtClean="0">
                <a:solidFill>
                  <a:srgbClr val="000000"/>
                </a:solidFill>
                <a:latin typeface="Calibri"/>
                <a:ea typeface="DejaVu Sans"/>
              </a:rPr>
              <a:t>프론트엔드</a:t>
            </a:r>
            <a:r>
              <a:rPr lang="en-US" sz="3200" b="0" strike="noStrike" spc="-1" dirty="0" smtClean="0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latin typeface="Calibri"/>
                <a:ea typeface="DejaVu Sans"/>
              </a:rPr>
              <a:t>기반으로</a:t>
            </a:r>
            <a:r>
              <a:rPr lang="en-US" sz="32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latin typeface="Calibri"/>
                <a:ea typeface="DejaVu Sans"/>
              </a:rPr>
              <a:t>가짜</a:t>
            </a:r>
            <a:r>
              <a:rPr lang="en-US" sz="32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latin typeface="Calibri"/>
                <a:ea typeface="DejaVu Sans"/>
              </a:rPr>
              <a:t>결과</a:t>
            </a:r>
            <a:r>
              <a:rPr lang="en-US" sz="32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latin typeface="Calibri"/>
                <a:ea typeface="DejaVu Sans"/>
              </a:rPr>
              <a:t>출력</a:t>
            </a:r>
            <a:endParaRPr lang="en-US" sz="3200" b="0" strike="noStrike" spc="-1" dirty="0">
              <a:latin typeface="굴림"/>
            </a:endParaRPr>
          </a:p>
          <a:p>
            <a:pPr marL="343080" indent="-3420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 dirty="0" err="1" smtClean="0">
                <a:solidFill>
                  <a:srgbClr val="000000"/>
                </a:solidFill>
                <a:latin typeface="Calibri"/>
                <a:ea typeface="DejaVu Sans"/>
              </a:rPr>
              <a:t>유효성</a:t>
            </a:r>
            <a:r>
              <a:rPr lang="en-US" sz="3200" b="0" strike="noStrike" spc="-1" dirty="0" smtClean="0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latin typeface="Calibri"/>
                <a:ea typeface="DejaVu Sans"/>
              </a:rPr>
              <a:t>검증</a:t>
            </a:r>
            <a:r>
              <a:rPr lang="en-US" sz="32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latin typeface="Calibri"/>
                <a:ea typeface="DejaVu Sans"/>
              </a:rPr>
              <a:t>포함</a:t>
            </a:r>
            <a:endParaRPr lang="en-US" sz="3200" b="0" strike="noStrike" spc="-1" dirty="0">
              <a:latin typeface="굴림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996515"/>
                </a:solidFill>
                <a:latin typeface="Calibri"/>
                <a:ea typeface="DejaVu Sans"/>
              </a:rPr>
              <a:t>팀명 &amp; 프로젝트 명</a:t>
            </a:r>
            <a:endParaRPr lang="en-US" sz="4400" b="0" strike="noStrike" spc="-1">
              <a:latin typeface="굴림"/>
            </a:endParaRPr>
          </a:p>
        </p:txBody>
      </p:sp>
      <p:sp>
        <p:nvSpPr>
          <p:cNvPr id="117" name="CustomShape 2"/>
          <p:cNvSpPr/>
          <p:nvPr/>
        </p:nvSpPr>
        <p:spPr>
          <a:xfrm>
            <a:off x="457200" y="1600200"/>
            <a:ext cx="8228520" cy="4524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43080" indent="-342000">
              <a:lnSpc>
                <a:spcPct val="100000"/>
              </a:lnSpc>
              <a:spcBef>
                <a:spcPts val="641"/>
              </a:spcBef>
              <a:buClr>
                <a:srgbClr val="996515"/>
              </a:buClr>
              <a:buFont typeface="Arial"/>
              <a:buChar char="•"/>
            </a:pPr>
            <a:r>
              <a:rPr lang="en-US" sz="3200" b="0" strike="noStrike" spc="-1">
                <a:solidFill>
                  <a:srgbClr val="996515"/>
                </a:solidFill>
                <a:latin typeface="Calibri"/>
                <a:ea typeface="DejaVu Sans"/>
              </a:rPr>
              <a:t>이른아침커피브루 / 정적 웹사이트</a:t>
            </a:r>
            <a:endParaRPr lang="en-US" sz="3200" b="0" strike="noStrike" spc="-1">
              <a:latin typeface="굴림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996515"/>
                </a:solidFill>
                <a:latin typeface="Calibri"/>
                <a:ea typeface="DejaVu Sans"/>
              </a:rPr>
              <a:t>공통 레이아웃</a:t>
            </a:r>
            <a:endParaRPr lang="en-US" sz="4400" b="0" strike="noStrike" spc="-1">
              <a:latin typeface="굴림"/>
            </a:endParaRPr>
          </a:p>
        </p:txBody>
      </p:sp>
      <p:sp>
        <p:nvSpPr>
          <p:cNvPr id="155" name="CustomShape 2"/>
          <p:cNvSpPr/>
          <p:nvPr/>
        </p:nvSpPr>
        <p:spPr>
          <a:xfrm>
            <a:off x="457200" y="1600200"/>
            <a:ext cx="8228520" cy="4524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43080" indent="-342000">
              <a:lnSpc>
                <a:spcPct val="100000"/>
              </a:lnSpc>
              <a:spcBef>
                <a:spcPts val="641"/>
              </a:spcBef>
              <a:buClr>
                <a:srgbClr val="996515"/>
              </a:buClr>
              <a:buFont typeface="Arial"/>
              <a:buChar char="•"/>
            </a:pPr>
            <a:r>
              <a:rPr lang="en-US" sz="3200" b="0" strike="noStrike" spc="-1">
                <a:solidFill>
                  <a:srgbClr val="996515"/>
                </a:solidFill>
                <a:latin typeface="Calibri"/>
                <a:ea typeface="DejaVu Sans"/>
              </a:rPr>
              <a:t>헤더/푸터 구성 고정</a:t>
            </a:r>
            <a:endParaRPr lang="en-US" sz="3200" b="0" strike="noStrike" spc="-1">
              <a:latin typeface="굴림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996515"/>
                </a:solidFill>
                <a:latin typeface="Calibri"/>
                <a:ea typeface="DejaVu Sans"/>
              </a:rPr>
              <a:t>색상 / 폰트 가이드</a:t>
            </a:r>
            <a:endParaRPr lang="en-US" sz="4400" b="0" strike="noStrike" spc="-1">
              <a:latin typeface="굴림"/>
            </a:endParaRPr>
          </a:p>
        </p:txBody>
      </p:sp>
      <p:sp>
        <p:nvSpPr>
          <p:cNvPr id="159" name="CustomShape 2"/>
          <p:cNvSpPr/>
          <p:nvPr/>
        </p:nvSpPr>
        <p:spPr>
          <a:xfrm>
            <a:off x="457200" y="1600200"/>
            <a:ext cx="8228520" cy="4524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43080" indent="-342000">
              <a:lnSpc>
                <a:spcPct val="100000"/>
              </a:lnSpc>
              <a:spcBef>
                <a:spcPts val="641"/>
              </a:spcBef>
              <a:buClr>
                <a:srgbClr val="996515"/>
              </a:buClr>
              <a:buFont typeface="Arial"/>
              <a:buChar char="•"/>
            </a:pPr>
            <a:r>
              <a:rPr lang="en-US" sz="3200" b="0" strike="noStrike" spc="-1">
                <a:solidFill>
                  <a:srgbClr val="996515"/>
                </a:solidFill>
                <a:latin typeface="Calibri"/>
                <a:ea typeface="DejaVu Sans"/>
              </a:rPr>
              <a:t>오렌지 브라운 계열 + Noto Sans</a:t>
            </a:r>
            <a:endParaRPr lang="en-US" sz="3200" b="0" strike="noStrike" spc="-1">
              <a:latin typeface="굴림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996515"/>
                </a:solidFill>
                <a:latin typeface="Calibri"/>
                <a:ea typeface="DejaVu Sans"/>
              </a:rPr>
              <a:t>카드 레이아웃</a:t>
            </a:r>
            <a:endParaRPr lang="en-US" sz="4400" b="0" strike="noStrike" spc="-1">
              <a:latin typeface="굴림"/>
            </a:endParaRPr>
          </a:p>
        </p:txBody>
      </p:sp>
      <p:sp>
        <p:nvSpPr>
          <p:cNvPr id="161" name="CustomShape 2"/>
          <p:cNvSpPr/>
          <p:nvPr/>
        </p:nvSpPr>
        <p:spPr>
          <a:xfrm>
            <a:off x="457200" y="1600200"/>
            <a:ext cx="8228520" cy="4524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43080" indent="-342000">
              <a:lnSpc>
                <a:spcPct val="100000"/>
              </a:lnSpc>
              <a:spcBef>
                <a:spcPts val="641"/>
              </a:spcBef>
              <a:buClr>
                <a:srgbClr val="996515"/>
              </a:buClr>
              <a:buFont typeface="Arial"/>
              <a:buChar char="•"/>
            </a:pPr>
            <a:r>
              <a:rPr lang="en-US" sz="3200" b="0" strike="noStrike" spc="-1">
                <a:solidFill>
                  <a:srgbClr val="996515"/>
                </a:solidFill>
                <a:latin typeface="Calibri"/>
                <a:ea typeface="DejaVu Sans"/>
              </a:rPr>
              <a:t>상품 카드 / 게시글 카드 구조</a:t>
            </a:r>
            <a:endParaRPr lang="en-US" sz="3200" b="0" strike="noStrike" spc="-1">
              <a:latin typeface="굴림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996515"/>
                </a:solidFill>
                <a:latin typeface="Calibri"/>
                <a:ea typeface="DejaVu Sans"/>
              </a:rPr>
              <a:t>네비게이션 디자인</a:t>
            </a:r>
            <a:endParaRPr lang="en-US" sz="4400" b="0" strike="noStrike" spc="-1">
              <a:latin typeface="굴림"/>
            </a:endParaRPr>
          </a:p>
        </p:txBody>
      </p:sp>
      <p:sp>
        <p:nvSpPr>
          <p:cNvPr id="163" name="CustomShape 2"/>
          <p:cNvSpPr/>
          <p:nvPr/>
        </p:nvSpPr>
        <p:spPr>
          <a:xfrm>
            <a:off x="457200" y="1600200"/>
            <a:ext cx="8228520" cy="4524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43080" indent="-3420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 dirty="0" err="1" smtClean="0">
                <a:solidFill>
                  <a:srgbClr val="000000"/>
                </a:solidFill>
                <a:latin typeface="Calibri"/>
                <a:ea typeface="DejaVu Sans"/>
              </a:rPr>
              <a:t>상단</a:t>
            </a:r>
            <a:r>
              <a:rPr lang="en-US" sz="3200" b="0" strike="noStrike" spc="-1" dirty="0" smtClean="0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latin typeface="Calibri"/>
                <a:ea typeface="DejaVu Sans"/>
              </a:rPr>
              <a:t>고정형</a:t>
            </a:r>
            <a:r>
              <a:rPr lang="en-US" sz="32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latin typeface="Calibri"/>
                <a:ea typeface="DejaVu Sans"/>
              </a:rPr>
              <a:t>메뉴</a:t>
            </a:r>
            <a:r>
              <a:rPr lang="en-US" sz="32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 바 </a:t>
            </a:r>
            <a:r>
              <a:rPr lang="en-US" sz="3200" b="0" strike="noStrike" spc="-1" dirty="0" err="1">
                <a:solidFill>
                  <a:srgbClr val="000000"/>
                </a:solidFill>
                <a:latin typeface="Calibri"/>
                <a:ea typeface="DejaVu Sans"/>
              </a:rPr>
              <a:t>구현</a:t>
            </a:r>
            <a:endParaRPr lang="en-US" sz="3200" b="0" strike="noStrike" spc="-1" dirty="0">
              <a:latin typeface="굴림"/>
            </a:endParaRPr>
          </a:p>
          <a:p>
            <a:pPr marL="343080" indent="-3420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 dirty="0" err="1" smtClean="0">
                <a:solidFill>
                  <a:srgbClr val="000000"/>
                </a:solidFill>
                <a:latin typeface="Calibri"/>
                <a:ea typeface="DejaVu Sans"/>
              </a:rPr>
              <a:t>페이지</a:t>
            </a:r>
            <a:r>
              <a:rPr lang="en-US" sz="3200" b="0" strike="noStrike" spc="-1" dirty="0" smtClean="0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latin typeface="Calibri"/>
                <a:ea typeface="DejaVu Sans"/>
              </a:rPr>
              <a:t>스크롤</a:t>
            </a:r>
            <a:r>
              <a:rPr lang="en-US" sz="32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latin typeface="Calibri"/>
                <a:ea typeface="DejaVu Sans"/>
              </a:rPr>
              <a:t>시에도</a:t>
            </a:r>
            <a:r>
              <a:rPr lang="en-US" sz="32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latin typeface="Calibri"/>
                <a:ea typeface="DejaVu Sans"/>
              </a:rPr>
              <a:t>유지</a:t>
            </a:r>
            <a:endParaRPr lang="en-US" sz="3200" b="0" strike="noStrike" spc="-1" dirty="0">
              <a:latin typeface="굴림"/>
            </a:endParaRPr>
          </a:p>
          <a:p>
            <a:pPr marL="343080" indent="-3420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 dirty="0" err="1" smtClean="0">
                <a:solidFill>
                  <a:srgbClr val="000000"/>
                </a:solidFill>
                <a:latin typeface="Calibri"/>
                <a:ea typeface="DejaVu Sans"/>
              </a:rPr>
              <a:t>선택된</a:t>
            </a:r>
            <a:r>
              <a:rPr lang="en-US" sz="3200" b="0" strike="noStrike" spc="-1" dirty="0" smtClean="0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latin typeface="Calibri"/>
                <a:ea typeface="DejaVu Sans"/>
              </a:rPr>
              <a:t>메뉴</a:t>
            </a:r>
            <a:r>
              <a:rPr lang="en-US" sz="32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latin typeface="Calibri"/>
                <a:ea typeface="DejaVu Sans"/>
              </a:rPr>
              <a:t>항목</a:t>
            </a:r>
            <a:r>
              <a:rPr lang="en-US" sz="32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latin typeface="Calibri"/>
                <a:ea typeface="DejaVu Sans"/>
              </a:rPr>
              <a:t>강조</a:t>
            </a:r>
            <a:r>
              <a:rPr lang="en-US" sz="32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latin typeface="Calibri"/>
                <a:ea typeface="DejaVu Sans"/>
              </a:rPr>
              <a:t>스타일</a:t>
            </a:r>
            <a:r>
              <a:rPr lang="en-US" sz="32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latin typeface="Calibri"/>
                <a:ea typeface="DejaVu Sans"/>
              </a:rPr>
              <a:t>적용</a:t>
            </a:r>
            <a:endParaRPr lang="en-US" sz="3200" b="0" strike="noStrike" spc="-1" dirty="0">
              <a:latin typeface="굴림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996515"/>
                </a:solidFill>
                <a:latin typeface="Calibri"/>
                <a:ea typeface="DejaVu Sans"/>
              </a:rPr>
              <a:t>반응형 CSS</a:t>
            </a:r>
            <a:endParaRPr lang="en-US" sz="4400" b="0" strike="noStrike" spc="-1">
              <a:latin typeface="굴림"/>
            </a:endParaRPr>
          </a:p>
        </p:txBody>
      </p:sp>
      <p:sp>
        <p:nvSpPr>
          <p:cNvPr id="165" name="CustomShape 2"/>
          <p:cNvSpPr/>
          <p:nvPr/>
        </p:nvSpPr>
        <p:spPr>
          <a:xfrm>
            <a:off x="457200" y="1600200"/>
            <a:ext cx="8228520" cy="4524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43080" indent="-342000">
              <a:lnSpc>
                <a:spcPct val="100000"/>
              </a:lnSpc>
              <a:spcBef>
                <a:spcPts val="641"/>
              </a:spcBef>
              <a:buClr>
                <a:srgbClr val="996515"/>
              </a:buClr>
              <a:buFont typeface="Arial"/>
              <a:buChar char="•"/>
            </a:pPr>
            <a:r>
              <a:rPr lang="en-US" sz="3200" b="0" strike="noStrike" spc="-1">
                <a:solidFill>
                  <a:srgbClr val="996515"/>
                </a:solidFill>
                <a:latin typeface="Calibri"/>
                <a:ea typeface="DejaVu Sans"/>
              </a:rPr>
              <a:t>미디어 쿼리 구성 방식</a:t>
            </a:r>
            <a:endParaRPr lang="en-US" sz="3200" b="0" strike="noStrike" spc="-1">
              <a:latin typeface="굴림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996515"/>
                </a:solidFill>
                <a:latin typeface="Calibri"/>
                <a:ea typeface="DejaVu Sans"/>
              </a:rPr>
              <a:t>배경 이미지</a:t>
            </a:r>
            <a:endParaRPr lang="en-US" sz="4400" b="0" strike="noStrike" spc="-1">
              <a:latin typeface="굴림"/>
            </a:endParaRPr>
          </a:p>
        </p:txBody>
      </p:sp>
      <p:sp>
        <p:nvSpPr>
          <p:cNvPr id="167" name="CustomShape 2"/>
          <p:cNvSpPr/>
          <p:nvPr/>
        </p:nvSpPr>
        <p:spPr>
          <a:xfrm>
            <a:off x="457200" y="1600200"/>
            <a:ext cx="8228520" cy="4524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43080" indent="-342000">
              <a:lnSpc>
                <a:spcPct val="100000"/>
              </a:lnSpc>
              <a:spcBef>
                <a:spcPts val="641"/>
              </a:spcBef>
              <a:buClr>
                <a:srgbClr val="996515"/>
              </a:buClr>
              <a:buFont typeface="Arial"/>
              <a:buChar char="•"/>
            </a:pPr>
            <a:r>
              <a:rPr lang="en-US" sz="3200" b="0" strike="noStrike" spc="-1">
                <a:solidFill>
                  <a:srgbClr val="996515"/>
                </a:solidFill>
                <a:latin typeface="Calibri"/>
                <a:ea typeface="DejaVu Sans"/>
              </a:rPr>
              <a:t>일부 섹션 배경 이미지 사용</a:t>
            </a:r>
            <a:endParaRPr lang="en-US" sz="3200" b="0" strike="noStrike" spc="-1">
              <a:latin typeface="굴림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996515"/>
                </a:solidFill>
                <a:latin typeface="Calibri"/>
                <a:ea typeface="DejaVu Sans"/>
              </a:rPr>
              <a:t>게시판 폼</a:t>
            </a:r>
            <a:endParaRPr lang="en-US" sz="4400" b="0" strike="noStrike" spc="-1">
              <a:latin typeface="굴림"/>
            </a:endParaRPr>
          </a:p>
        </p:txBody>
      </p:sp>
      <p:sp>
        <p:nvSpPr>
          <p:cNvPr id="173" name="CustomShape 2"/>
          <p:cNvSpPr/>
          <p:nvPr/>
        </p:nvSpPr>
        <p:spPr>
          <a:xfrm>
            <a:off x="457200" y="1600200"/>
            <a:ext cx="8228520" cy="4524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43080" indent="-342000">
              <a:lnSpc>
                <a:spcPct val="100000"/>
              </a:lnSpc>
              <a:spcBef>
                <a:spcPts val="641"/>
              </a:spcBef>
              <a:buClr>
                <a:srgbClr val="996515"/>
              </a:buClr>
              <a:buFont typeface="Arial"/>
              <a:buChar char="•"/>
            </a:pPr>
            <a:r>
              <a:rPr lang="en-US" sz="3200" b="0" strike="noStrike" spc="-1">
                <a:solidFill>
                  <a:srgbClr val="996515"/>
                </a:solidFill>
                <a:latin typeface="Calibri"/>
                <a:ea typeface="DejaVu Sans"/>
              </a:rPr>
              <a:t>form 요소 구성, 검증 로직</a:t>
            </a:r>
            <a:endParaRPr lang="en-US" sz="3200" b="0" strike="noStrike" spc="-1">
              <a:latin typeface="굴림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996515"/>
                </a:solidFill>
                <a:latin typeface="Calibri"/>
                <a:ea typeface="DejaVu Sans"/>
              </a:rPr>
              <a:t>장바구니 수량 조절</a:t>
            </a:r>
            <a:endParaRPr lang="en-US" sz="4400" b="0" strike="noStrike" spc="-1">
              <a:latin typeface="굴림"/>
            </a:endParaRPr>
          </a:p>
        </p:txBody>
      </p:sp>
      <p:sp>
        <p:nvSpPr>
          <p:cNvPr id="175" name="CustomShape 2"/>
          <p:cNvSpPr/>
          <p:nvPr/>
        </p:nvSpPr>
        <p:spPr>
          <a:xfrm>
            <a:off x="457200" y="1600200"/>
            <a:ext cx="8228520" cy="4524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43080" indent="-342000">
              <a:lnSpc>
                <a:spcPct val="100000"/>
              </a:lnSpc>
              <a:spcBef>
                <a:spcPts val="641"/>
              </a:spcBef>
              <a:buClr>
                <a:srgbClr val="996515"/>
              </a:buClr>
              <a:buFont typeface="Arial"/>
              <a:buChar char="•"/>
            </a:pPr>
            <a:r>
              <a:rPr lang="en-US" sz="3200" b="0" strike="noStrike" spc="-1">
                <a:solidFill>
                  <a:srgbClr val="996515"/>
                </a:solidFill>
                <a:latin typeface="Calibri"/>
                <a:ea typeface="DejaVu Sans"/>
              </a:rPr>
              <a:t>JS로 수량 증감 + 가격 계산</a:t>
            </a:r>
            <a:endParaRPr lang="en-US" sz="3200" b="0" strike="noStrike" spc="-1">
              <a:latin typeface="굴림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655" y="2520121"/>
            <a:ext cx="6222124" cy="414579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1021" y="2722179"/>
            <a:ext cx="6571457" cy="3805199"/>
          </a:xfrm>
          <a:prstGeom prst="rect">
            <a:avLst/>
          </a:prstGeom>
        </p:spPr>
      </p:pic>
      <p:sp>
        <p:nvSpPr>
          <p:cNvPr id="4" name="오른쪽 화살표 3"/>
          <p:cNvSpPr/>
          <p:nvPr/>
        </p:nvSpPr>
        <p:spPr>
          <a:xfrm>
            <a:off x="6842235" y="4235669"/>
            <a:ext cx="714704" cy="830317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ko-KR" altLang="en-US" sz="4400" spc="-1" dirty="0" smtClean="0">
                <a:solidFill>
                  <a:srgbClr val="996515"/>
                </a:solidFill>
                <a:latin typeface="Calibri"/>
              </a:rPr>
              <a:t>서버 구축</a:t>
            </a:r>
            <a:endParaRPr lang="en-US" sz="4400" b="0" strike="noStrike" spc="-1" dirty="0">
              <a:latin typeface="굴림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865" y="4666915"/>
            <a:ext cx="13003440" cy="2448267"/>
          </a:xfrm>
          <a:prstGeom prst="rect">
            <a:avLst/>
          </a:prstGeom>
        </p:spPr>
      </p:pic>
      <p:sp>
        <p:nvSpPr>
          <p:cNvPr id="4" name="CustomShape 2"/>
          <p:cNvSpPr/>
          <p:nvPr/>
        </p:nvSpPr>
        <p:spPr>
          <a:xfrm>
            <a:off x="457199" y="1600200"/>
            <a:ext cx="11829393" cy="4524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43080" indent="-342000">
              <a:lnSpc>
                <a:spcPct val="100000"/>
              </a:lnSpc>
              <a:spcBef>
                <a:spcPts val="641"/>
              </a:spcBef>
              <a:buClr>
                <a:srgbClr val="996515"/>
              </a:buClr>
              <a:buFont typeface="Arial"/>
              <a:buChar char="•"/>
            </a:pPr>
            <a:r>
              <a:rPr lang="en-US" sz="2400" b="0" strike="noStrike" spc="-1" dirty="0" smtClean="0">
                <a:solidFill>
                  <a:srgbClr val="996515"/>
                </a:solidFill>
                <a:latin typeface="굴림"/>
              </a:rPr>
              <a:t>Poetry </a:t>
            </a:r>
            <a:r>
              <a:rPr lang="ko-KR" altLang="en-US" sz="2400" b="0" strike="noStrike" spc="-1" dirty="0" smtClean="0">
                <a:solidFill>
                  <a:srgbClr val="996515"/>
                </a:solidFill>
                <a:latin typeface="굴림"/>
              </a:rPr>
              <a:t>가상환경에서 </a:t>
            </a:r>
            <a:r>
              <a:rPr lang="en-US" altLang="ko-KR" sz="2400" b="0" strike="noStrike" spc="-1" dirty="0" smtClean="0">
                <a:solidFill>
                  <a:srgbClr val="996515"/>
                </a:solidFill>
                <a:latin typeface="굴림"/>
              </a:rPr>
              <a:t>main.py </a:t>
            </a:r>
            <a:r>
              <a:rPr lang="ko-KR" altLang="en-US" sz="2400" b="0" strike="noStrike" spc="-1" dirty="0" smtClean="0">
                <a:solidFill>
                  <a:srgbClr val="996515"/>
                </a:solidFill>
                <a:latin typeface="굴림"/>
              </a:rPr>
              <a:t>를 실행</a:t>
            </a:r>
            <a:r>
              <a:rPr lang="en-US" altLang="ko-KR" sz="2400" b="0" strike="noStrike" spc="-1" dirty="0" smtClean="0">
                <a:solidFill>
                  <a:srgbClr val="996515"/>
                </a:solidFill>
                <a:latin typeface="굴림"/>
              </a:rPr>
              <a:t>.</a:t>
            </a:r>
          </a:p>
          <a:p>
            <a:pPr marL="343080" indent="-342000">
              <a:lnSpc>
                <a:spcPct val="100000"/>
              </a:lnSpc>
              <a:spcBef>
                <a:spcPts val="641"/>
              </a:spcBef>
              <a:buClr>
                <a:srgbClr val="996515"/>
              </a:buClr>
              <a:buFont typeface="Arial"/>
              <a:buChar char="•"/>
            </a:pPr>
            <a:r>
              <a:rPr lang="en-US" sz="2400" spc="-1" dirty="0" err="1" smtClean="0">
                <a:solidFill>
                  <a:srgbClr val="996515"/>
                </a:solidFill>
                <a:latin typeface="굴림"/>
              </a:rPr>
              <a:t>Uvicorn</a:t>
            </a:r>
            <a:r>
              <a:rPr lang="en-US" sz="2400" spc="-1" dirty="0" smtClean="0">
                <a:solidFill>
                  <a:srgbClr val="996515"/>
                </a:solidFill>
                <a:latin typeface="굴림"/>
              </a:rPr>
              <a:t> </a:t>
            </a:r>
            <a:r>
              <a:rPr lang="ko-KR" altLang="en-US" sz="2400" spc="-1" dirty="0" smtClean="0">
                <a:solidFill>
                  <a:srgbClr val="996515"/>
                </a:solidFill>
                <a:latin typeface="굴림"/>
              </a:rPr>
              <a:t>으로 </a:t>
            </a:r>
            <a:r>
              <a:rPr lang="en-US" altLang="ko-KR" sz="2400" spc="-1" dirty="0" smtClean="0">
                <a:solidFill>
                  <a:srgbClr val="996515"/>
                </a:solidFill>
                <a:latin typeface="굴림"/>
              </a:rPr>
              <a:t>8080</a:t>
            </a:r>
            <a:r>
              <a:rPr lang="ko-KR" altLang="en-US" sz="2400" spc="-1" dirty="0" smtClean="0">
                <a:solidFill>
                  <a:srgbClr val="996515"/>
                </a:solidFill>
                <a:latin typeface="굴림"/>
              </a:rPr>
              <a:t>포트에서 실행</a:t>
            </a:r>
            <a:r>
              <a:rPr lang="en-US" altLang="ko-KR" sz="2400" spc="-1" dirty="0" smtClean="0">
                <a:solidFill>
                  <a:srgbClr val="996515"/>
                </a:solidFill>
                <a:latin typeface="굴림"/>
              </a:rPr>
              <a:t>.</a:t>
            </a:r>
          </a:p>
          <a:p>
            <a:pPr marL="800280" lvl="1" indent="-342000">
              <a:spcBef>
                <a:spcPts val="641"/>
              </a:spcBef>
              <a:buClr>
                <a:srgbClr val="996515"/>
              </a:buClr>
              <a:buFont typeface="Arial"/>
              <a:buChar char="•"/>
            </a:pPr>
            <a:r>
              <a:rPr lang="en-US" sz="2400" b="0" strike="noStrike" spc="-1" dirty="0" err="1" smtClean="0">
                <a:solidFill>
                  <a:srgbClr val="996515"/>
                </a:solidFill>
                <a:latin typeface="굴림"/>
              </a:rPr>
              <a:t>uvicorn</a:t>
            </a:r>
            <a:r>
              <a:rPr lang="en-US" sz="2400" b="0" strike="noStrike" spc="-1" dirty="0" smtClean="0">
                <a:solidFill>
                  <a:srgbClr val="996515"/>
                </a:solidFill>
                <a:latin typeface="굴림"/>
              </a:rPr>
              <a:t> : </a:t>
            </a:r>
            <a:r>
              <a:rPr lang="ko-KR" altLang="en-US" sz="2400" b="0" strike="noStrike" spc="-1" dirty="0" smtClean="0">
                <a:solidFill>
                  <a:srgbClr val="996515"/>
                </a:solidFill>
                <a:latin typeface="굴림"/>
              </a:rPr>
              <a:t>비동기</a:t>
            </a:r>
            <a:r>
              <a:rPr lang="en-US" sz="2400" b="0" strike="noStrike" spc="-1" dirty="0" smtClean="0">
                <a:solidFill>
                  <a:srgbClr val="996515"/>
                </a:solidFill>
                <a:latin typeface="굴림"/>
              </a:rPr>
              <a:t> </a:t>
            </a:r>
            <a:r>
              <a:rPr lang="ko-KR" altLang="en-US" sz="2400" b="0" strike="noStrike" spc="-1" dirty="0" smtClean="0">
                <a:solidFill>
                  <a:srgbClr val="996515"/>
                </a:solidFill>
                <a:latin typeface="굴림"/>
              </a:rPr>
              <a:t>지원에 특화된 서버</a:t>
            </a:r>
            <a:r>
              <a:rPr lang="en-US" altLang="ko-KR" sz="2400" b="0" strike="noStrike" spc="-1" dirty="0" smtClean="0">
                <a:solidFill>
                  <a:srgbClr val="996515"/>
                </a:solidFill>
                <a:latin typeface="굴림"/>
              </a:rPr>
              <a:t>.</a:t>
            </a:r>
            <a:endParaRPr lang="en-US" sz="2400" b="0" strike="noStrike" spc="-1" dirty="0" smtClean="0">
              <a:solidFill>
                <a:srgbClr val="996515"/>
              </a:solidFill>
              <a:latin typeface="굴림"/>
            </a:endParaRPr>
          </a:p>
          <a:p>
            <a:pPr marL="800280" lvl="1" indent="-342000">
              <a:spcBef>
                <a:spcPts val="641"/>
              </a:spcBef>
              <a:buClr>
                <a:srgbClr val="996515"/>
              </a:buClr>
              <a:buFont typeface="Arial"/>
              <a:buChar char="•"/>
            </a:pPr>
            <a:r>
              <a:rPr lang="en-US" altLang="ko-KR" sz="2400" spc="-1" dirty="0" err="1" smtClean="0">
                <a:solidFill>
                  <a:srgbClr val="996515"/>
                </a:solidFill>
                <a:latin typeface="굴림"/>
              </a:rPr>
              <a:t>Fastapi</a:t>
            </a:r>
            <a:r>
              <a:rPr lang="en-US" altLang="ko-KR" sz="2400" spc="-1" dirty="0" smtClean="0">
                <a:solidFill>
                  <a:srgbClr val="996515"/>
                </a:solidFill>
                <a:latin typeface="굴림"/>
              </a:rPr>
              <a:t>: </a:t>
            </a:r>
            <a:r>
              <a:rPr lang="en-US" altLang="ko-KR" sz="2400" dirty="0">
                <a:solidFill>
                  <a:srgbClr val="996515"/>
                </a:solidFill>
              </a:rPr>
              <a:t>Python</a:t>
            </a:r>
            <a:r>
              <a:rPr lang="ko-KR" altLang="en-US" sz="2400" dirty="0">
                <a:solidFill>
                  <a:srgbClr val="996515"/>
                </a:solidFill>
              </a:rPr>
              <a:t>으로 빠르게 </a:t>
            </a:r>
            <a:r>
              <a:rPr lang="en-US" altLang="ko-KR" sz="2400" dirty="0">
                <a:solidFill>
                  <a:srgbClr val="996515"/>
                </a:solidFill>
              </a:rPr>
              <a:t>API </a:t>
            </a:r>
            <a:r>
              <a:rPr lang="ko-KR" altLang="en-US" sz="2400" dirty="0">
                <a:solidFill>
                  <a:srgbClr val="996515"/>
                </a:solidFill>
              </a:rPr>
              <a:t>서버를 만들 수 있게 해주는 </a:t>
            </a:r>
            <a:r>
              <a:rPr lang="ko-KR" altLang="en-US" sz="2400" dirty="0" smtClean="0">
                <a:solidFill>
                  <a:srgbClr val="996515"/>
                </a:solidFill>
              </a:rPr>
              <a:t>프레임워크</a:t>
            </a:r>
            <a:r>
              <a:rPr lang="en-US" altLang="ko-KR" sz="2400" dirty="0" smtClean="0">
                <a:solidFill>
                  <a:srgbClr val="996515"/>
                </a:solidFill>
              </a:rPr>
              <a:t/>
            </a:r>
            <a:br>
              <a:rPr lang="en-US" altLang="ko-KR" sz="2400" dirty="0" smtClean="0">
                <a:solidFill>
                  <a:srgbClr val="996515"/>
                </a:solidFill>
              </a:rPr>
            </a:br>
            <a:r>
              <a:rPr lang="ko-KR" altLang="en-US" sz="2400" dirty="0" smtClean="0">
                <a:solidFill>
                  <a:srgbClr val="996515"/>
                </a:solidFill>
              </a:rPr>
              <a:t>비동기 특화 </a:t>
            </a:r>
            <a:r>
              <a:rPr lang="en-US" altLang="ko-KR" sz="2400" dirty="0" smtClean="0">
                <a:solidFill>
                  <a:srgbClr val="996515"/>
                </a:solidFill>
              </a:rPr>
              <a:t>Web App.</a:t>
            </a:r>
          </a:p>
          <a:p>
            <a:pPr marL="800280" lvl="1" indent="-342000">
              <a:spcBef>
                <a:spcPts val="641"/>
              </a:spcBef>
              <a:buClr>
                <a:srgbClr val="996515"/>
              </a:buClr>
              <a:buFont typeface="Arial"/>
              <a:buChar char="•"/>
            </a:pPr>
            <a:r>
              <a:rPr lang="en-US" altLang="ko-KR" sz="2400" spc="-1" dirty="0" smtClean="0">
                <a:solidFill>
                  <a:srgbClr val="996515"/>
                </a:solidFill>
                <a:latin typeface="굴림"/>
              </a:rPr>
              <a:t>Poetry : </a:t>
            </a:r>
            <a:r>
              <a:rPr lang="en-US" altLang="ko-KR" sz="2400" dirty="0">
                <a:solidFill>
                  <a:srgbClr val="996515"/>
                </a:solidFill>
              </a:rPr>
              <a:t>Python </a:t>
            </a:r>
            <a:r>
              <a:rPr lang="ko-KR" altLang="en-US" sz="2400" dirty="0">
                <a:solidFill>
                  <a:srgbClr val="996515"/>
                </a:solidFill>
              </a:rPr>
              <a:t>프로젝트의 의존성 관리 및 가상환경 관리를 돕는 도구</a:t>
            </a:r>
            <a:endParaRPr lang="en-US" altLang="ko-KR" sz="2400" spc="-1" dirty="0">
              <a:solidFill>
                <a:srgbClr val="996515"/>
              </a:solidFill>
              <a:latin typeface="굴림"/>
            </a:endParaRPr>
          </a:p>
        </p:txBody>
      </p:sp>
    </p:spTree>
    <p:extLst>
      <p:ext uri="{BB962C8B-B14F-4D97-AF65-F5344CB8AC3E}">
        <p14:creationId xmlns:p14="http://schemas.microsoft.com/office/powerpoint/2010/main" val="3423541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ko-KR" altLang="en-US" sz="4400" b="0" strike="noStrike" spc="-1" dirty="0" err="1" smtClean="0">
                <a:solidFill>
                  <a:srgbClr val="996515"/>
                </a:solidFill>
                <a:latin typeface="Calibri"/>
                <a:ea typeface="DejaVu Sans"/>
              </a:rPr>
              <a:t>매장찾기</a:t>
            </a:r>
            <a:r>
              <a:rPr lang="en-US" sz="4400" b="0" strike="noStrike" spc="-1" dirty="0" smtClean="0">
                <a:solidFill>
                  <a:srgbClr val="996515"/>
                </a:solidFill>
                <a:latin typeface="Calibri"/>
                <a:ea typeface="DejaVu Sans"/>
              </a:rPr>
              <a:t> </a:t>
            </a:r>
            <a:r>
              <a:rPr lang="en-US" sz="4400" b="0" strike="noStrike" spc="-1" dirty="0" err="1">
                <a:solidFill>
                  <a:srgbClr val="996515"/>
                </a:solidFill>
                <a:latin typeface="Calibri"/>
                <a:ea typeface="DejaVu Sans"/>
              </a:rPr>
              <a:t>로직</a:t>
            </a:r>
            <a:endParaRPr lang="en-US" sz="4400" b="0" strike="noStrike" spc="-1" dirty="0">
              <a:latin typeface="굴림"/>
            </a:endParaRPr>
          </a:p>
        </p:txBody>
      </p:sp>
      <p:sp>
        <p:nvSpPr>
          <p:cNvPr id="177" name="CustomShape 2"/>
          <p:cNvSpPr/>
          <p:nvPr/>
        </p:nvSpPr>
        <p:spPr>
          <a:xfrm>
            <a:off x="457200" y="1600200"/>
            <a:ext cx="8228520" cy="4524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43080" indent="-342000">
              <a:lnSpc>
                <a:spcPct val="100000"/>
              </a:lnSpc>
              <a:spcBef>
                <a:spcPts val="641"/>
              </a:spcBef>
              <a:buClr>
                <a:srgbClr val="996515"/>
              </a:buClr>
              <a:buFont typeface="Arial"/>
              <a:buChar char="•"/>
            </a:pPr>
            <a:r>
              <a:rPr lang="en-US" sz="3200" b="0" strike="noStrike" spc="-1" dirty="0" err="1">
                <a:solidFill>
                  <a:srgbClr val="996515"/>
                </a:solidFill>
                <a:latin typeface="Calibri"/>
                <a:ea typeface="DejaVu Sans"/>
              </a:rPr>
              <a:t>입력값에</a:t>
            </a:r>
            <a:r>
              <a:rPr lang="en-US" sz="3200" b="0" strike="noStrike" spc="-1" dirty="0">
                <a:solidFill>
                  <a:srgbClr val="996515"/>
                </a:solidFill>
                <a:latin typeface="Calibri"/>
                <a:ea typeface="DejaVu Sans"/>
              </a:rPr>
              <a:t> </a:t>
            </a:r>
            <a:r>
              <a:rPr lang="en-US" sz="3200" b="0" strike="noStrike" spc="-1" dirty="0" err="1">
                <a:solidFill>
                  <a:srgbClr val="996515"/>
                </a:solidFill>
                <a:latin typeface="Calibri"/>
                <a:ea typeface="DejaVu Sans"/>
              </a:rPr>
              <a:t>따른</a:t>
            </a:r>
            <a:r>
              <a:rPr lang="en-US" sz="3200" b="0" strike="noStrike" spc="-1" dirty="0">
                <a:solidFill>
                  <a:srgbClr val="996515"/>
                </a:solidFill>
                <a:latin typeface="Calibri"/>
                <a:ea typeface="DejaVu Sans"/>
              </a:rPr>
              <a:t> </a:t>
            </a:r>
            <a:r>
              <a:rPr lang="en-US" sz="3200" b="0" strike="noStrike" spc="-1" dirty="0" err="1">
                <a:solidFill>
                  <a:srgbClr val="996515"/>
                </a:solidFill>
                <a:latin typeface="Calibri"/>
                <a:ea typeface="DejaVu Sans"/>
              </a:rPr>
              <a:t>동적</a:t>
            </a:r>
            <a:r>
              <a:rPr lang="en-US" sz="3200" b="0" strike="noStrike" spc="-1" dirty="0">
                <a:solidFill>
                  <a:srgbClr val="996515"/>
                </a:solidFill>
                <a:latin typeface="Calibri"/>
                <a:ea typeface="DejaVu Sans"/>
              </a:rPr>
              <a:t> </a:t>
            </a:r>
            <a:r>
              <a:rPr lang="en-US" sz="3200" b="0" strike="noStrike" spc="-1" dirty="0" err="1">
                <a:solidFill>
                  <a:srgbClr val="996515"/>
                </a:solidFill>
                <a:latin typeface="Calibri"/>
                <a:ea typeface="DejaVu Sans"/>
              </a:rPr>
              <a:t>결과</a:t>
            </a:r>
            <a:r>
              <a:rPr lang="en-US" sz="3200" b="0" strike="noStrike" spc="-1" dirty="0">
                <a:solidFill>
                  <a:srgbClr val="996515"/>
                </a:solidFill>
                <a:latin typeface="Calibri"/>
                <a:ea typeface="DejaVu Sans"/>
              </a:rPr>
              <a:t> </a:t>
            </a:r>
            <a:r>
              <a:rPr lang="en-US" sz="3200" b="0" strike="noStrike" spc="-1" dirty="0" err="1" smtClean="0">
                <a:solidFill>
                  <a:srgbClr val="996515"/>
                </a:solidFill>
                <a:latin typeface="Calibri"/>
                <a:ea typeface="DejaVu Sans"/>
              </a:rPr>
              <a:t>처리</a:t>
            </a:r>
            <a:endParaRPr lang="en-US" sz="3200" b="0" strike="noStrike" spc="-1" dirty="0" smtClean="0">
              <a:solidFill>
                <a:srgbClr val="996515"/>
              </a:solidFill>
              <a:latin typeface="Calibri"/>
              <a:ea typeface="DejaVu Sans"/>
            </a:endParaRPr>
          </a:p>
          <a:p>
            <a:pPr marL="343080" indent="-342000">
              <a:lnSpc>
                <a:spcPct val="100000"/>
              </a:lnSpc>
              <a:spcBef>
                <a:spcPts val="641"/>
              </a:spcBef>
              <a:buClr>
                <a:srgbClr val="996515"/>
              </a:buClr>
              <a:buFont typeface="Arial"/>
              <a:buChar char="•"/>
            </a:pPr>
            <a:r>
              <a:rPr lang="ko-KR" altLang="en-US" sz="3200" spc="-1" dirty="0" smtClean="0">
                <a:solidFill>
                  <a:srgbClr val="996515"/>
                </a:solidFill>
                <a:latin typeface="Calibri"/>
              </a:rPr>
              <a:t>위치 찾기 누를 시</a:t>
            </a:r>
            <a:r>
              <a:rPr lang="en-US" altLang="ko-KR" sz="3200" spc="-1" dirty="0" smtClean="0">
                <a:solidFill>
                  <a:srgbClr val="996515"/>
                </a:solidFill>
                <a:latin typeface="Calibri"/>
              </a:rPr>
              <a:t>, </a:t>
            </a:r>
            <a:r>
              <a:rPr lang="ko-KR" altLang="en-US" sz="3200" spc="-1" dirty="0" smtClean="0">
                <a:solidFill>
                  <a:srgbClr val="996515"/>
                </a:solidFill>
                <a:latin typeface="Calibri"/>
              </a:rPr>
              <a:t>지정된 위치로 지도 이동</a:t>
            </a:r>
            <a:r>
              <a:rPr lang="en-US" altLang="ko-KR" sz="3200" spc="-1" dirty="0" smtClean="0">
                <a:solidFill>
                  <a:srgbClr val="996515"/>
                </a:solidFill>
                <a:latin typeface="Calibri"/>
              </a:rPr>
              <a:t>.</a:t>
            </a:r>
            <a:endParaRPr lang="en-US" sz="3200" b="0" strike="noStrike" spc="-1" dirty="0">
              <a:latin typeface="굴림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297" y="2739802"/>
            <a:ext cx="4332456" cy="494925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23281" y="687863"/>
            <a:ext cx="3694642" cy="317475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3366" y="4256690"/>
            <a:ext cx="7188901" cy="343236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CustomShape 1"/>
          <p:cNvSpPr/>
          <p:nvPr/>
        </p:nvSpPr>
        <p:spPr>
          <a:xfrm>
            <a:off x="-792000" y="-72000"/>
            <a:ext cx="498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4000" b="0" strike="noStrike" spc="-1">
                <a:solidFill>
                  <a:srgbClr val="3FAF46"/>
                </a:solidFill>
                <a:latin typeface="Calibri"/>
                <a:ea typeface="DejaVu Sans"/>
              </a:rPr>
              <a:t> 팀원소개&amp;역할</a:t>
            </a:r>
            <a:endParaRPr lang="en-US" sz="4000" b="0" strike="noStrike" spc="-1">
              <a:latin typeface="굴림"/>
            </a:endParaRPr>
          </a:p>
        </p:txBody>
      </p:sp>
      <p:sp>
        <p:nvSpPr>
          <p:cNvPr id="119" name="CustomShape 2"/>
          <p:cNvSpPr/>
          <p:nvPr/>
        </p:nvSpPr>
        <p:spPr>
          <a:xfrm>
            <a:off x="5247288" y="6290630"/>
            <a:ext cx="4056993" cy="1384601"/>
          </a:xfrm>
          <a:prstGeom prst="roundRect">
            <a:avLst>
              <a:gd name="adj" fmla="val 16667"/>
            </a:avLst>
          </a:prstGeom>
          <a:solidFill>
            <a:srgbClr val="FCEBCF"/>
          </a:solidFill>
          <a:ln>
            <a:solidFill>
              <a:srgbClr val="996515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endParaRPr lang="en-US" sz="1300" b="0" strike="noStrike" spc="-1" dirty="0" smtClean="0">
              <a:solidFill>
                <a:sysClr val="windowText" lastClr="000000"/>
              </a:solidFill>
              <a:latin typeface="Calibri"/>
              <a:ea typeface="DejaVu Sans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 err="1" smtClean="0">
                <a:solidFill>
                  <a:sysClr val="windowText" lastClr="000000"/>
                </a:solidFill>
                <a:latin typeface="Calibri"/>
                <a:ea typeface="DejaVu Sans"/>
              </a:rPr>
              <a:t>팀장</a:t>
            </a:r>
            <a:r>
              <a:rPr lang="en-US" sz="1300" b="0" strike="noStrike" spc="-1" dirty="0" smtClean="0">
                <a:solidFill>
                  <a:sysClr val="windowText" lastClr="000000"/>
                </a:solidFill>
                <a:latin typeface="Calibri"/>
                <a:ea typeface="DejaVu Sans"/>
              </a:rPr>
              <a:t> </a:t>
            </a:r>
            <a:r>
              <a:rPr lang="en-US" sz="1300" b="0" strike="noStrike" spc="-1" dirty="0">
                <a:solidFill>
                  <a:sysClr val="windowText" lastClr="000000"/>
                </a:solidFill>
                <a:latin typeface="Calibri"/>
                <a:ea typeface="DejaVu Sans"/>
              </a:rPr>
              <a:t>/ </a:t>
            </a:r>
            <a:r>
              <a:rPr lang="en-US" sz="1300" b="0" strike="noStrike" spc="-1" dirty="0" err="1">
                <a:solidFill>
                  <a:sysClr val="windowText" lastClr="000000"/>
                </a:solidFill>
                <a:latin typeface="Calibri"/>
                <a:ea typeface="DejaVu Sans"/>
              </a:rPr>
              <a:t>전체</a:t>
            </a:r>
            <a:r>
              <a:rPr lang="en-US" sz="1300" b="0" strike="noStrike" spc="-1" dirty="0">
                <a:solidFill>
                  <a:sysClr val="windowText" lastClr="000000"/>
                </a:solidFill>
                <a:latin typeface="Calibri"/>
                <a:ea typeface="DejaVu Sans"/>
              </a:rPr>
              <a:t> </a:t>
            </a:r>
            <a:r>
              <a:rPr lang="en-US" sz="1300" b="0" strike="noStrike" spc="-1" dirty="0" err="1">
                <a:solidFill>
                  <a:sysClr val="windowText" lastClr="000000"/>
                </a:solidFill>
                <a:latin typeface="Calibri"/>
                <a:ea typeface="DejaVu Sans"/>
              </a:rPr>
              <a:t>기획</a:t>
            </a:r>
            <a:r>
              <a:rPr lang="en-US" sz="1300" b="0" strike="noStrike" spc="-1" dirty="0">
                <a:solidFill>
                  <a:sysClr val="windowText" lastClr="000000"/>
                </a:solidFill>
                <a:latin typeface="Calibri"/>
                <a:ea typeface="DejaVu Sans"/>
              </a:rPr>
              <a:t>, </a:t>
            </a:r>
            <a:r>
              <a:rPr lang="en-US" sz="1300" b="0" strike="noStrike" spc="-1" dirty="0" err="1" smtClean="0">
                <a:solidFill>
                  <a:sysClr val="windowText" lastClr="000000"/>
                </a:solidFill>
                <a:latin typeface="Calibri"/>
                <a:ea typeface="DejaVu Sans"/>
              </a:rPr>
              <a:t>ppt</a:t>
            </a:r>
            <a:r>
              <a:rPr lang="en-US" sz="1300" b="0" strike="noStrike" spc="-1" dirty="0" smtClean="0">
                <a:solidFill>
                  <a:sysClr val="windowText" lastClr="000000"/>
                </a:solidFill>
                <a:latin typeface="Calibri"/>
                <a:ea typeface="DejaVu Sans"/>
              </a:rPr>
              <a:t> </a:t>
            </a:r>
            <a:r>
              <a:rPr lang="ko-KR" altLang="en-US" sz="1300" b="0" strike="noStrike" spc="-1" dirty="0" smtClean="0">
                <a:solidFill>
                  <a:sysClr val="windowText" lastClr="000000"/>
                </a:solidFill>
                <a:latin typeface="Calibri"/>
                <a:ea typeface="DejaVu Sans"/>
              </a:rPr>
              <a:t>자료 만들기</a:t>
            </a:r>
            <a:endParaRPr lang="en-US" altLang="ko-KR" sz="1300" b="0" strike="noStrike" spc="-1" dirty="0" smtClean="0">
              <a:solidFill>
                <a:sysClr val="windowText" lastClr="000000"/>
              </a:solidFill>
              <a:latin typeface="Calibri"/>
              <a:ea typeface="DejaVu Sans"/>
            </a:endParaRPr>
          </a:p>
          <a:p>
            <a:pPr>
              <a:lnSpc>
                <a:spcPct val="100000"/>
              </a:lnSpc>
            </a:pPr>
            <a:r>
              <a:rPr lang="en-US" altLang="ko-KR" sz="1300" spc="-1" dirty="0" err="1" smtClean="0">
                <a:solidFill>
                  <a:sysClr val="windowText" lastClr="000000"/>
                </a:solidFill>
                <a:latin typeface="Calibri"/>
                <a:ea typeface="DejaVu Sans"/>
              </a:rPr>
              <a:t>Img</a:t>
            </a:r>
            <a:r>
              <a:rPr lang="en-US" altLang="ko-KR" sz="1300" spc="-1" dirty="0" smtClean="0">
                <a:solidFill>
                  <a:sysClr val="windowText" lastClr="000000"/>
                </a:solidFill>
                <a:latin typeface="Calibri"/>
                <a:ea typeface="DejaVu Sans"/>
              </a:rPr>
              <a:t> slider, </a:t>
            </a:r>
            <a:r>
              <a:rPr lang="ko-KR" altLang="en-US" sz="1300" spc="-1" dirty="0" smtClean="0">
                <a:solidFill>
                  <a:sysClr val="windowText" lastClr="000000"/>
                </a:solidFill>
                <a:latin typeface="Calibri"/>
                <a:ea typeface="DejaVu Sans"/>
              </a:rPr>
              <a:t>매장 찾기 페이지</a:t>
            </a:r>
            <a:r>
              <a:rPr lang="en-US" altLang="ko-KR" sz="1300" spc="-1" dirty="0" smtClean="0">
                <a:solidFill>
                  <a:sysClr val="windowText" lastClr="000000"/>
                </a:solidFill>
                <a:latin typeface="Calibri"/>
                <a:ea typeface="DejaVu Sans"/>
              </a:rPr>
              <a:t>, </a:t>
            </a:r>
            <a:r>
              <a:rPr lang="ko-KR" altLang="en-US" sz="1300" spc="-1" dirty="0" smtClean="0">
                <a:solidFill>
                  <a:sysClr val="windowText" lastClr="000000"/>
                </a:solidFill>
                <a:latin typeface="Calibri"/>
                <a:ea typeface="DejaVu Sans"/>
              </a:rPr>
              <a:t>최종 오류 수정</a:t>
            </a:r>
            <a:endParaRPr lang="en-US" altLang="ko-KR" sz="1300" spc="-1" dirty="0" smtClean="0">
              <a:solidFill>
                <a:sysClr val="windowText" lastClr="000000"/>
              </a:solidFill>
              <a:latin typeface="Calibri"/>
              <a:ea typeface="DejaVu Sans"/>
            </a:endParaRPr>
          </a:p>
          <a:p>
            <a:pPr>
              <a:lnSpc>
                <a:spcPct val="100000"/>
              </a:lnSpc>
            </a:pPr>
            <a:r>
              <a:rPr lang="en-US" altLang="ko-KR" sz="1300" spc="-1" dirty="0" smtClean="0">
                <a:solidFill>
                  <a:sysClr val="windowText" lastClr="000000"/>
                </a:solidFill>
                <a:latin typeface="Calibri"/>
                <a:ea typeface="DejaVu Sans"/>
              </a:rPr>
              <a:t>AWS Ubuntu </a:t>
            </a:r>
            <a:r>
              <a:rPr lang="ko-KR" altLang="en-US" sz="1300" spc="-1" dirty="0" smtClean="0">
                <a:solidFill>
                  <a:sysClr val="windowText" lastClr="000000"/>
                </a:solidFill>
                <a:latin typeface="Calibri"/>
                <a:ea typeface="DejaVu Sans"/>
              </a:rPr>
              <a:t>서버</a:t>
            </a:r>
            <a:r>
              <a:rPr lang="en-US" altLang="ko-KR" sz="1300" spc="-1" dirty="0">
                <a:solidFill>
                  <a:sysClr val="windowText" lastClr="000000"/>
                </a:solidFill>
                <a:latin typeface="Calibri"/>
              </a:rPr>
              <a:t> poetry </a:t>
            </a:r>
            <a:r>
              <a:rPr lang="ko-KR" altLang="en-US" sz="1300" spc="-1" dirty="0">
                <a:solidFill>
                  <a:sysClr val="windowText" lastClr="000000"/>
                </a:solidFill>
                <a:latin typeface="Calibri"/>
              </a:rPr>
              <a:t>가상환경</a:t>
            </a:r>
            <a:r>
              <a:rPr lang="ko-KR" altLang="en-US" sz="1300" spc="-1" dirty="0" smtClean="0">
                <a:solidFill>
                  <a:sysClr val="windowText" lastClr="000000"/>
                </a:solidFill>
                <a:latin typeface="Calibri"/>
                <a:ea typeface="DejaVu Sans"/>
              </a:rPr>
              <a:t> 구축</a:t>
            </a:r>
            <a:r>
              <a:rPr lang="en-US" altLang="ko-KR" sz="1300" spc="-1" dirty="0" smtClean="0">
                <a:solidFill>
                  <a:sysClr val="windowText" lastClr="000000"/>
                </a:solidFill>
                <a:latin typeface="Calibri"/>
                <a:ea typeface="DejaVu Sans"/>
              </a:rPr>
              <a:t>,</a:t>
            </a:r>
          </a:p>
          <a:p>
            <a:pPr>
              <a:lnSpc>
                <a:spcPct val="100000"/>
              </a:lnSpc>
            </a:pPr>
            <a:r>
              <a:rPr lang="en-US" altLang="ko-KR" sz="1300" spc="-1" dirty="0" smtClean="0">
                <a:solidFill>
                  <a:sysClr val="windowText" lastClr="000000"/>
                </a:solidFill>
                <a:latin typeface="Calibri"/>
                <a:ea typeface="DejaVu Sans"/>
              </a:rPr>
              <a:t>Python + </a:t>
            </a:r>
            <a:r>
              <a:rPr lang="en-US" altLang="ko-KR" sz="1300" spc="-1" dirty="0" err="1" smtClean="0">
                <a:solidFill>
                  <a:sysClr val="windowText" lastClr="000000"/>
                </a:solidFill>
                <a:latin typeface="Calibri"/>
                <a:ea typeface="DejaVu Sans"/>
              </a:rPr>
              <a:t>Fastapi</a:t>
            </a:r>
            <a:r>
              <a:rPr lang="en-US" altLang="ko-KR" sz="1300" spc="-1" dirty="0" smtClean="0">
                <a:solidFill>
                  <a:sysClr val="windowText" lastClr="000000"/>
                </a:solidFill>
                <a:latin typeface="Calibri"/>
                <a:ea typeface="DejaVu Sans"/>
              </a:rPr>
              <a:t> </a:t>
            </a:r>
            <a:r>
              <a:rPr lang="ko-KR" altLang="en-US" sz="1300" spc="-1" dirty="0" smtClean="0">
                <a:solidFill>
                  <a:sysClr val="windowText" lastClr="000000"/>
                </a:solidFill>
                <a:latin typeface="Calibri"/>
                <a:ea typeface="DejaVu Sans"/>
              </a:rPr>
              <a:t>연동</a:t>
            </a:r>
            <a:r>
              <a:rPr lang="en-US" altLang="ko-KR" sz="1300" spc="-1" dirty="0" smtClean="0">
                <a:solidFill>
                  <a:sysClr val="windowText" lastClr="000000"/>
                </a:solidFill>
                <a:latin typeface="Calibri"/>
                <a:ea typeface="DejaVu Sans"/>
              </a:rPr>
              <a:t>, google maps </a:t>
            </a:r>
            <a:r>
              <a:rPr lang="en-US" altLang="ko-KR" sz="1300" spc="-1" dirty="0" err="1" smtClean="0">
                <a:solidFill>
                  <a:sysClr val="windowText" lastClr="000000"/>
                </a:solidFill>
                <a:latin typeface="Calibri"/>
                <a:ea typeface="DejaVu Sans"/>
              </a:rPr>
              <a:t>api</a:t>
            </a:r>
            <a:r>
              <a:rPr lang="en-US" altLang="ko-KR" sz="1300" spc="-1" dirty="0" smtClean="0">
                <a:solidFill>
                  <a:sysClr val="windowText" lastClr="000000"/>
                </a:solidFill>
                <a:latin typeface="Calibri"/>
                <a:ea typeface="DejaVu Sans"/>
              </a:rPr>
              <a:t> </a:t>
            </a:r>
            <a:r>
              <a:rPr lang="ko-KR" altLang="en-US" sz="1300" spc="-1" dirty="0" smtClean="0">
                <a:solidFill>
                  <a:sysClr val="windowText" lastClr="000000"/>
                </a:solidFill>
                <a:latin typeface="Calibri"/>
                <a:ea typeface="DejaVu Sans"/>
              </a:rPr>
              <a:t>연동</a:t>
            </a:r>
            <a:endParaRPr lang="en-US" altLang="ko-KR" sz="1300" b="0" strike="noStrike" spc="-1" dirty="0" smtClean="0">
              <a:solidFill>
                <a:sysClr val="windowText" lastClr="000000"/>
              </a:solidFill>
              <a:latin typeface="Calibri"/>
              <a:ea typeface="DejaVu Sans"/>
            </a:endParaRPr>
          </a:p>
        </p:txBody>
      </p:sp>
      <p:sp>
        <p:nvSpPr>
          <p:cNvPr id="120" name="CustomShape 3"/>
          <p:cNvSpPr/>
          <p:nvPr/>
        </p:nvSpPr>
        <p:spPr>
          <a:xfrm>
            <a:off x="9880514" y="6290629"/>
            <a:ext cx="4056993" cy="1384601"/>
          </a:xfrm>
          <a:prstGeom prst="roundRect">
            <a:avLst>
              <a:gd name="adj" fmla="val 16667"/>
            </a:avLst>
          </a:prstGeom>
          <a:solidFill>
            <a:srgbClr val="FCEBCF"/>
          </a:solidFill>
          <a:ln>
            <a:solidFill>
              <a:srgbClr val="996515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300" b="0" strike="noStrike" spc="-1" dirty="0" smtClean="0">
                <a:solidFill>
                  <a:sysClr val="windowText" lastClr="000000"/>
                </a:solidFill>
                <a:latin typeface="Calibri"/>
                <a:ea typeface="DejaVu Sans"/>
              </a:rPr>
              <a:t>HTML </a:t>
            </a:r>
            <a:r>
              <a:rPr lang="en-US" sz="1300" b="0" strike="noStrike" spc="-1" dirty="0" err="1" smtClean="0">
                <a:solidFill>
                  <a:sysClr val="windowText" lastClr="000000"/>
                </a:solidFill>
                <a:latin typeface="Calibri"/>
                <a:ea typeface="DejaVu Sans"/>
              </a:rPr>
              <a:t>제품</a:t>
            </a:r>
            <a:r>
              <a:rPr lang="en-US" sz="1300" b="0" strike="noStrike" spc="-1" dirty="0" smtClean="0">
                <a:solidFill>
                  <a:sysClr val="windowText" lastClr="000000"/>
                </a:solidFill>
                <a:latin typeface="Calibri"/>
                <a:ea typeface="DejaVu Sans"/>
              </a:rPr>
              <a:t> </a:t>
            </a:r>
            <a:r>
              <a:rPr lang="en-US" sz="1300" b="0" strike="noStrike" spc="-1" dirty="0" err="1">
                <a:solidFill>
                  <a:sysClr val="windowText" lastClr="000000"/>
                </a:solidFill>
                <a:latin typeface="Calibri"/>
                <a:ea typeface="DejaVu Sans"/>
              </a:rPr>
              <a:t>페이지</a:t>
            </a:r>
            <a:r>
              <a:rPr lang="en-US" sz="1300" b="0" strike="noStrike" spc="-1" dirty="0">
                <a:solidFill>
                  <a:sysClr val="windowText" lastClr="000000"/>
                </a:solidFill>
                <a:latin typeface="Calibri"/>
                <a:ea typeface="DejaVu Sans"/>
              </a:rPr>
              <a:t> </a:t>
            </a:r>
            <a:r>
              <a:rPr lang="en-US" sz="1300" b="0" strike="noStrike" spc="-1" dirty="0" err="1" smtClean="0">
                <a:solidFill>
                  <a:sysClr val="windowText" lastClr="000000"/>
                </a:solidFill>
                <a:latin typeface="Calibri"/>
                <a:ea typeface="DejaVu Sans"/>
              </a:rPr>
              <a:t>밖틀</a:t>
            </a:r>
            <a:r>
              <a:rPr lang="en-US" sz="1300" b="0" strike="noStrike" spc="-1" dirty="0" smtClean="0">
                <a:solidFill>
                  <a:sysClr val="windowText" lastClr="000000"/>
                </a:solidFill>
                <a:latin typeface="Calibri"/>
                <a:ea typeface="DejaVu Sans"/>
              </a:rPr>
              <a:t>, </a:t>
            </a:r>
            <a:r>
              <a:rPr lang="en-US" sz="1300" b="0" strike="noStrike" spc="-1" dirty="0" err="1">
                <a:solidFill>
                  <a:sysClr val="windowText" lastClr="000000"/>
                </a:solidFill>
                <a:latin typeface="Calibri"/>
                <a:ea typeface="DejaVu Sans"/>
              </a:rPr>
              <a:t>장바구니</a:t>
            </a:r>
            <a:r>
              <a:rPr lang="en-US" sz="1300" b="0" strike="noStrike" spc="-1" dirty="0">
                <a:solidFill>
                  <a:sysClr val="windowText" lastClr="000000"/>
                </a:solidFill>
                <a:latin typeface="Calibri"/>
                <a:ea typeface="DejaVu Sans"/>
              </a:rPr>
              <a:t> </a:t>
            </a:r>
            <a:r>
              <a:rPr lang="en-US" sz="1300" b="0" strike="noStrike" spc="-1" dirty="0" err="1">
                <a:solidFill>
                  <a:sysClr val="windowText" lastClr="000000"/>
                </a:solidFill>
                <a:latin typeface="Calibri"/>
                <a:ea typeface="DejaVu Sans"/>
              </a:rPr>
              <a:t>홈페이지</a:t>
            </a:r>
            <a:endParaRPr lang="en-US" sz="1300" b="0" strike="noStrike" spc="-1" dirty="0">
              <a:solidFill>
                <a:sysClr val="windowText" lastClr="000000"/>
              </a:solidFill>
              <a:latin typeface="굴림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 err="1">
                <a:solidFill>
                  <a:sysClr val="windowText" lastClr="000000"/>
                </a:solidFill>
                <a:latin typeface="Calibri"/>
                <a:ea typeface="DejaVu Sans"/>
              </a:rPr>
              <a:t>회사소개</a:t>
            </a:r>
            <a:r>
              <a:rPr lang="en-US" sz="1300" b="0" strike="noStrike" spc="-1" dirty="0">
                <a:solidFill>
                  <a:sysClr val="windowText" lastClr="000000"/>
                </a:solidFill>
                <a:latin typeface="Calibri"/>
                <a:ea typeface="DejaVu Sans"/>
              </a:rPr>
              <a:t> </a:t>
            </a:r>
            <a:r>
              <a:rPr lang="en-US" sz="1300" b="0" strike="noStrike" spc="-1" dirty="0" err="1" smtClean="0">
                <a:solidFill>
                  <a:sysClr val="windowText" lastClr="000000"/>
                </a:solidFill>
                <a:latin typeface="Calibri"/>
                <a:ea typeface="DejaVu Sans"/>
              </a:rPr>
              <a:t>페이지</a:t>
            </a:r>
            <a:r>
              <a:rPr lang="en-US" sz="1300" spc="-1" dirty="0">
                <a:solidFill>
                  <a:sysClr val="windowText" lastClr="000000"/>
                </a:solidFill>
                <a:latin typeface="굴림"/>
              </a:rPr>
              <a:t>,</a:t>
            </a:r>
            <a:r>
              <a:rPr lang="en-US" sz="1300" b="0" strike="noStrike" spc="-1" dirty="0" smtClean="0">
                <a:solidFill>
                  <a:sysClr val="windowText" lastClr="000000"/>
                </a:solidFill>
                <a:latin typeface="Calibri"/>
                <a:ea typeface="DejaVu Sans"/>
              </a:rPr>
              <a:t> </a:t>
            </a:r>
            <a:r>
              <a:rPr lang="en-US" sz="1300" b="0" strike="noStrike" spc="-1" dirty="0" err="1">
                <a:solidFill>
                  <a:sysClr val="windowText" lastClr="000000"/>
                </a:solidFill>
                <a:latin typeface="Calibri"/>
                <a:ea typeface="DejaVu Sans"/>
              </a:rPr>
              <a:t>게시판</a:t>
            </a:r>
            <a:r>
              <a:rPr lang="en-US" sz="1300" b="0" strike="noStrike" spc="-1" dirty="0">
                <a:solidFill>
                  <a:sysClr val="windowText" lastClr="000000"/>
                </a:solidFill>
                <a:latin typeface="Calibri"/>
                <a:ea typeface="DejaVu Sans"/>
              </a:rPr>
              <a:t> </a:t>
            </a:r>
            <a:r>
              <a:rPr lang="en-US" sz="1300" b="0" strike="noStrike" spc="-1" dirty="0" err="1" smtClean="0">
                <a:solidFill>
                  <a:sysClr val="windowText" lastClr="000000"/>
                </a:solidFill>
                <a:latin typeface="Calibri"/>
                <a:ea typeface="DejaVu Sans"/>
              </a:rPr>
              <a:t>페이지</a:t>
            </a:r>
            <a:r>
              <a:rPr lang="en-US" sz="1300" b="0" strike="noStrike" spc="-1" dirty="0" smtClean="0">
                <a:solidFill>
                  <a:sysClr val="windowText" lastClr="000000"/>
                </a:solidFill>
                <a:latin typeface="Calibri"/>
                <a:ea typeface="DejaVu Sans"/>
              </a:rPr>
              <a:t>, </a:t>
            </a:r>
            <a:r>
              <a:rPr lang="en-US" sz="1300" b="0" strike="noStrike" spc="-1" dirty="0" err="1" smtClean="0">
                <a:solidFill>
                  <a:sysClr val="windowText" lastClr="000000"/>
                </a:solidFill>
                <a:latin typeface="Calibri"/>
                <a:ea typeface="DejaVu Sans"/>
              </a:rPr>
              <a:t>배송현황</a:t>
            </a:r>
            <a:r>
              <a:rPr lang="en-US" sz="1300" b="0" strike="noStrike" spc="-1" dirty="0" smtClean="0">
                <a:solidFill>
                  <a:sysClr val="windowText" lastClr="000000"/>
                </a:solidFill>
                <a:latin typeface="Calibri"/>
                <a:ea typeface="DejaVu Sans"/>
              </a:rPr>
              <a:t> </a:t>
            </a:r>
            <a:r>
              <a:rPr lang="en-US" sz="1300" b="0" strike="noStrike" spc="-1" dirty="0" err="1">
                <a:solidFill>
                  <a:sysClr val="windowText" lastClr="000000"/>
                </a:solidFill>
                <a:latin typeface="Calibri"/>
                <a:ea typeface="DejaVu Sans"/>
              </a:rPr>
              <a:t>페이지</a:t>
            </a:r>
            <a:endParaRPr lang="en-US" sz="1300" b="0" strike="noStrike" spc="-1" dirty="0">
              <a:solidFill>
                <a:sysClr val="windowText" lastClr="000000"/>
              </a:solidFill>
              <a:latin typeface="굴림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 smtClean="0">
                <a:solidFill>
                  <a:sysClr val="windowText" lastClr="000000"/>
                </a:solidFill>
                <a:latin typeface="Calibri"/>
                <a:ea typeface="DejaVu Sans"/>
              </a:rPr>
              <a:t>CSS </a:t>
            </a:r>
            <a:r>
              <a:rPr lang="en-US" sz="1300" b="0" strike="noStrike" spc="-1" dirty="0" err="1" smtClean="0">
                <a:solidFill>
                  <a:sysClr val="windowText" lastClr="000000"/>
                </a:solidFill>
                <a:latin typeface="Calibri"/>
                <a:ea typeface="DejaVu Sans"/>
              </a:rPr>
              <a:t>반응형</a:t>
            </a:r>
            <a:r>
              <a:rPr lang="en-US" sz="1300" b="0" strike="noStrike" spc="-1" dirty="0" smtClean="0">
                <a:solidFill>
                  <a:sysClr val="windowText" lastClr="000000"/>
                </a:solidFill>
                <a:latin typeface="Calibri"/>
                <a:ea typeface="DejaVu Sans"/>
              </a:rPr>
              <a:t>,  </a:t>
            </a:r>
            <a:r>
              <a:rPr lang="en-US" sz="1300" spc="-1" dirty="0" err="1">
                <a:solidFill>
                  <a:sysClr val="windowText" lastClr="000000"/>
                </a:solidFill>
                <a:latin typeface="Calibri"/>
                <a:ea typeface="DejaVu Sans"/>
              </a:rPr>
              <a:t>p</a:t>
            </a:r>
            <a:r>
              <a:rPr lang="en-US" sz="1300" b="0" strike="noStrike" spc="-1" dirty="0" err="1" smtClean="0">
                <a:solidFill>
                  <a:sysClr val="windowText" lastClr="000000"/>
                </a:solidFill>
                <a:latin typeface="Calibri"/>
                <a:ea typeface="DejaVu Sans"/>
              </a:rPr>
              <a:t>pt</a:t>
            </a:r>
            <a:r>
              <a:rPr lang="en-US" sz="1300" spc="-1" dirty="0" smtClean="0">
                <a:solidFill>
                  <a:sysClr val="windowText" lastClr="000000"/>
                </a:solidFill>
                <a:latin typeface="Calibri"/>
                <a:ea typeface="DejaVu Sans"/>
              </a:rPr>
              <a:t> </a:t>
            </a:r>
            <a:r>
              <a:rPr lang="ko-KR" altLang="en-US" sz="1300" spc="-1" dirty="0" smtClean="0">
                <a:solidFill>
                  <a:sysClr val="windowText" lastClr="000000"/>
                </a:solidFill>
                <a:latin typeface="Calibri"/>
                <a:ea typeface="DejaVu Sans"/>
              </a:rPr>
              <a:t>틀 제작</a:t>
            </a:r>
            <a:r>
              <a:rPr lang="en-US" altLang="ko-KR" sz="1300" spc="-1" dirty="0" smtClean="0">
                <a:solidFill>
                  <a:sysClr val="windowText" lastClr="000000"/>
                </a:solidFill>
                <a:latin typeface="Calibri"/>
                <a:ea typeface="DejaVu Sans"/>
              </a:rPr>
              <a:t>.</a:t>
            </a:r>
            <a:endParaRPr lang="en-US" sz="1300" b="0" strike="noStrike" spc="-1" dirty="0">
              <a:solidFill>
                <a:sysClr val="windowText" lastClr="000000"/>
              </a:solidFill>
              <a:latin typeface="굴림"/>
            </a:endParaRPr>
          </a:p>
        </p:txBody>
      </p:sp>
      <p:sp>
        <p:nvSpPr>
          <p:cNvPr id="121" name="CustomShape 4"/>
          <p:cNvSpPr/>
          <p:nvPr/>
        </p:nvSpPr>
        <p:spPr>
          <a:xfrm>
            <a:off x="573605" y="6290631"/>
            <a:ext cx="4097450" cy="1384600"/>
          </a:xfrm>
          <a:prstGeom prst="roundRect">
            <a:avLst>
              <a:gd name="adj" fmla="val 16667"/>
            </a:avLst>
          </a:prstGeom>
          <a:solidFill>
            <a:srgbClr val="FCEBCF"/>
          </a:solidFill>
          <a:ln>
            <a:solidFill>
              <a:srgbClr val="996515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300" b="0" strike="noStrike" spc="-1" dirty="0" err="1" smtClean="0">
                <a:solidFill>
                  <a:sysClr val="windowText" lastClr="000000"/>
                </a:solidFill>
                <a:latin typeface="Calibri"/>
                <a:ea typeface="DejaVu Sans"/>
              </a:rPr>
              <a:t>이정민</a:t>
            </a:r>
            <a:r>
              <a:rPr dirty="0">
                <a:solidFill>
                  <a:sysClr val="windowText" lastClr="000000"/>
                </a:solidFill>
              </a:rPr>
              <a:t/>
            </a:r>
            <a:br>
              <a:rPr dirty="0">
                <a:solidFill>
                  <a:sysClr val="windowText" lastClr="000000"/>
                </a:solidFill>
              </a:rPr>
            </a:br>
            <a:r>
              <a:rPr lang="en-US" sz="1300" b="0" strike="noStrike" spc="-1" dirty="0">
                <a:solidFill>
                  <a:sysClr val="windowText" lastClr="000000"/>
                </a:solidFill>
                <a:latin typeface="Calibri"/>
                <a:ea typeface="DejaVu Sans"/>
              </a:rPr>
              <a:t>HTML</a:t>
            </a:r>
            <a:r>
              <a:rPr lang="en-US" sz="1300" b="0" strike="noStrike" spc="-1" dirty="0" smtClean="0">
                <a:solidFill>
                  <a:sysClr val="windowText" lastClr="000000"/>
                </a:solidFill>
                <a:latin typeface="Calibri"/>
                <a:ea typeface="DejaVu Sans"/>
              </a:rPr>
              <a:t>/`</a:t>
            </a:r>
            <a:endParaRPr lang="en-US" sz="1300" b="0" strike="noStrike" spc="-1" dirty="0">
              <a:solidFill>
                <a:sysClr val="windowText" lastClr="000000"/>
              </a:solidFill>
              <a:latin typeface="굴림"/>
            </a:endParaRPr>
          </a:p>
        </p:txBody>
      </p:sp>
      <p:sp>
        <p:nvSpPr>
          <p:cNvPr id="6" name="CustomShape 2"/>
          <p:cNvSpPr/>
          <p:nvPr/>
        </p:nvSpPr>
        <p:spPr>
          <a:xfrm>
            <a:off x="430923" y="1069919"/>
            <a:ext cx="4382815" cy="4458521"/>
          </a:xfrm>
          <a:prstGeom prst="roundRect">
            <a:avLst>
              <a:gd name="adj" fmla="val 16667"/>
            </a:avLst>
          </a:prstGeom>
          <a:solidFill>
            <a:srgbClr val="FCEBCF"/>
          </a:solidFill>
          <a:ln>
            <a:solidFill>
              <a:srgbClr val="996515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endParaRPr lang="en-US" altLang="ko-KR" sz="1300" b="0" strike="noStrike" spc="-1" dirty="0" smtClean="0">
              <a:solidFill>
                <a:srgbClr val="996515"/>
              </a:solidFill>
              <a:latin typeface="Calibri"/>
              <a:ea typeface="DejaVu Sans"/>
            </a:endParaRPr>
          </a:p>
          <a:p>
            <a:pPr>
              <a:lnSpc>
                <a:spcPct val="100000"/>
              </a:lnSpc>
            </a:pPr>
            <a:endParaRPr lang="en-US" sz="1300" b="0" strike="noStrike" spc="-1" dirty="0">
              <a:latin typeface="굴림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146070" y="5827922"/>
            <a:ext cx="2952520" cy="59491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ysClr val="windowText" lastClr="000000"/>
                </a:solidFill>
              </a:rPr>
              <a:t>이정민</a:t>
            </a:r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819753" y="5827922"/>
            <a:ext cx="2952520" cy="59491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ysClr val="windowText" lastClr="000000"/>
                </a:solidFill>
              </a:rPr>
              <a:t>오상민</a:t>
            </a:r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0513776" y="5827921"/>
            <a:ext cx="2952520" cy="59491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ysClr val="windowText" lastClr="000000"/>
                </a:solidFill>
              </a:rPr>
              <a:t>황대훈</a:t>
            </a:r>
            <a:endParaRPr lang="ko-KR" altLang="en-US" dirty="0">
              <a:solidFill>
                <a:sysClr val="windowText" lastClr="000000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868" y="1369402"/>
            <a:ext cx="3436947" cy="3835433"/>
          </a:xfrm>
          <a:prstGeom prst="rect">
            <a:avLst/>
          </a:prstGeom>
        </p:spPr>
      </p:pic>
      <p:sp>
        <p:nvSpPr>
          <p:cNvPr id="14" name="CustomShape 2"/>
          <p:cNvSpPr/>
          <p:nvPr/>
        </p:nvSpPr>
        <p:spPr>
          <a:xfrm>
            <a:off x="5247288" y="1016119"/>
            <a:ext cx="4382815" cy="4458521"/>
          </a:xfrm>
          <a:prstGeom prst="roundRect">
            <a:avLst>
              <a:gd name="adj" fmla="val 16667"/>
            </a:avLst>
          </a:prstGeom>
          <a:solidFill>
            <a:srgbClr val="FCEBCF"/>
          </a:solidFill>
          <a:ln>
            <a:solidFill>
              <a:srgbClr val="996515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endParaRPr lang="en-US" altLang="ko-KR" sz="1300" b="0" strike="noStrike" spc="-1" dirty="0" smtClean="0">
              <a:solidFill>
                <a:srgbClr val="996515"/>
              </a:solidFill>
              <a:latin typeface="Calibri"/>
              <a:ea typeface="DejaVu Sans"/>
            </a:endParaRPr>
          </a:p>
          <a:p>
            <a:pPr>
              <a:lnSpc>
                <a:spcPct val="100000"/>
              </a:lnSpc>
            </a:pPr>
            <a:endParaRPr lang="en-US" sz="1300" b="0" strike="noStrike" spc="-1" dirty="0">
              <a:latin typeface="굴림"/>
            </a:endParaRPr>
          </a:p>
        </p:txBody>
      </p:sp>
      <p:sp>
        <p:nvSpPr>
          <p:cNvPr id="15" name="CustomShape 2"/>
          <p:cNvSpPr/>
          <p:nvPr/>
        </p:nvSpPr>
        <p:spPr>
          <a:xfrm>
            <a:off x="9798628" y="1042993"/>
            <a:ext cx="4382815" cy="4458521"/>
          </a:xfrm>
          <a:prstGeom prst="roundRect">
            <a:avLst>
              <a:gd name="adj" fmla="val 16667"/>
            </a:avLst>
          </a:prstGeom>
          <a:solidFill>
            <a:srgbClr val="FCEBCF"/>
          </a:solidFill>
          <a:ln>
            <a:solidFill>
              <a:srgbClr val="996515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endParaRPr lang="en-US" altLang="ko-KR" sz="1300" b="0" strike="noStrike" spc="-1" dirty="0" smtClean="0">
              <a:solidFill>
                <a:srgbClr val="996515"/>
              </a:solidFill>
              <a:latin typeface="Calibri"/>
              <a:ea typeface="DejaVu Sans"/>
            </a:endParaRPr>
          </a:p>
          <a:p>
            <a:pPr>
              <a:lnSpc>
                <a:spcPct val="100000"/>
              </a:lnSpc>
            </a:pPr>
            <a:endParaRPr lang="en-US" sz="1300" b="0" strike="noStrike" spc="-1" dirty="0">
              <a:latin typeface="굴림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9753" y="1369402"/>
            <a:ext cx="3147977" cy="3867515"/>
          </a:xfrm>
          <a:prstGeom prst="rect">
            <a:avLst/>
          </a:prstGeom>
        </p:spPr>
      </p:pic>
      <p:sp>
        <p:nvSpPr>
          <p:cNvPr id="18" name="타원 17">
            <a:extLst>
              <a:ext uri="{FF2B5EF4-FFF2-40B4-BE49-F238E27FC236}">
                <a16:creationId xmlns:a16="http://schemas.microsoft.com/office/drawing/2014/main" id="{77E7B5D1-E2AA-4373-9DDE-A8E082119245}"/>
              </a:ext>
            </a:extLst>
          </p:cNvPr>
          <p:cNvSpPr/>
          <p:nvPr/>
        </p:nvSpPr>
        <p:spPr>
          <a:xfrm>
            <a:off x="10464109" y="1454882"/>
            <a:ext cx="2889801" cy="3782035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 w="22225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rtlCol="0" anchor="ctr" anchorCtr="0">
            <a:noAutofit/>
          </a:bodyPr>
          <a:lstStyle/>
          <a:p>
            <a:pPr marL="0" algn="ctr" defTabSz="222250" latinLnBrk="1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endParaRPr lang="ko-KR" altLang="en-US" sz="2000" b="1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996515"/>
                </a:solidFill>
                <a:latin typeface="Calibri"/>
                <a:ea typeface="DejaVu Sans"/>
              </a:rPr>
              <a:t>공통 JS 처리</a:t>
            </a:r>
            <a:endParaRPr lang="en-US" sz="4400" b="0" strike="noStrike" spc="-1">
              <a:latin typeface="굴림"/>
            </a:endParaRPr>
          </a:p>
        </p:txBody>
      </p:sp>
      <p:sp>
        <p:nvSpPr>
          <p:cNvPr id="179" name="CustomShape 2"/>
          <p:cNvSpPr/>
          <p:nvPr/>
        </p:nvSpPr>
        <p:spPr>
          <a:xfrm>
            <a:off x="457200" y="1600200"/>
            <a:ext cx="8228520" cy="4524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43080" indent="-342000">
              <a:lnSpc>
                <a:spcPct val="100000"/>
              </a:lnSpc>
              <a:spcBef>
                <a:spcPts val="641"/>
              </a:spcBef>
              <a:buClr>
                <a:srgbClr val="996515"/>
              </a:buClr>
              <a:buFont typeface="Arial"/>
              <a:buChar char="•"/>
            </a:pPr>
            <a:r>
              <a:rPr lang="en-US" sz="3200" b="0" strike="noStrike" spc="-1">
                <a:solidFill>
                  <a:srgbClr val="996515"/>
                </a:solidFill>
                <a:latin typeface="Calibri"/>
                <a:ea typeface="DejaVu Sans"/>
              </a:rPr>
              <a:t>헤더 등 반복 UI 구성 모듈화</a:t>
            </a:r>
            <a:endParaRPr lang="en-US" sz="3200" b="0" strike="noStrike" spc="-1">
              <a:latin typeface="굴림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996515"/>
                </a:solidFill>
                <a:latin typeface="Calibri"/>
                <a:ea typeface="DejaVu Sans"/>
              </a:rPr>
              <a:t>장바구니 구현</a:t>
            </a:r>
            <a:endParaRPr lang="en-US" sz="4400" b="0" strike="noStrike" spc="-1">
              <a:latin typeface="굴림"/>
            </a:endParaRPr>
          </a:p>
        </p:txBody>
      </p:sp>
      <p:sp>
        <p:nvSpPr>
          <p:cNvPr id="183" name="CustomShape 2"/>
          <p:cNvSpPr/>
          <p:nvPr/>
        </p:nvSpPr>
        <p:spPr>
          <a:xfrm>
            <a:off x="457200" y="1600200"/>
            <a:ext cx="8228520" cy="4524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43080" indent="-342000">
              <a:lnSpc>
                <a:spcPct val="100000"/>
              </a:lnSpc>
              <a:spcBef>
                <a:spcPts val="641"/>
              </a:spcBef>
              <a:buClr>
                <a:srgbClr val="996515"/>
              </a:buClr>
              <a:buFont typeface="Arial"/>
              <a:buChar char="•"/>
            </a:pPr>
            <a:r>
              <a:rPr lang="en-US" sz="3200" b="0" strike="noStrike" spc="-1">
                <a:solidFill>
                  <a:srgbClr val="996515"/>
                </a:solidFill>
                <a:latin typeface="Calibri"/>
                <a:ea typeface="DejaVu Sans"/>
              </a:rPr>
              <a:t>JS만으로 비동기적 동작</a:t>
            </a:r>
            <a:endParaRPr lang="en-US" sz="3200" b="0" strike="noStrike" spc="-1">
              <a:latin typeface="굴림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996515"/>
                </a:solidFill>
                <a:latin typeface="Calibri"/>
                <a:ea typeface="DejaVu Sans"/>
              </a:rPr>
              <a:t>로컬스토리지 활용</a:t>
            </a:r>
            <a:endParaRPr lang="en-US" sz="4400" b="0" strike="noStrike" spc="-1">
              <a:latin typeface="굴림"/>
            </a:endParaRPr>
          </a:p>
        </p:txBody>
      </p:sp>
      <p:sp>
        <p:nvSpPr>
          <p:cNvPr id="185" name="CustomShape 2"/>
          <p:cNvSpPr/>
          <p:nvPr/>
        </p:nvSpPr>
        <p:spPr>
          <a:xfrm>
            <a:off x="457200" y="1600200"/>
            <a:ext cx="8228520" cy="4524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43080" indent="-342000">
              <a:lnSpc>
                <a:spcPct val="100000"/>
              </a:lnSpc>
              <a:spcBef>
                <a:spcPts val="641"/>
              </a:spcBef>
              <a:buClr>
                <a:srgbClr val="996515"/>
              </a:buClr>
              <a:buFont typeface="Arial"/>
              <a:buChar char="•"/>
            </a:pPr>
            <a:r>
              <a:rPr lang="en-US" sz="3200" b="0" strike="noStrike" spc="-1" dirty="0" err="1">
                <a:solidFill>
                  <a:srgbClr val="996515"/>
                </a:solidFill>
                <a:latin typeface="Calibri"/>
                <a:ea typeface="DejaVu Sans"/>
              </a:rPr>
              <a:t>데이터</a:t>
            </a:r>
            <a:r>
              <a:rPr lang="en-US" sz="3200" b="0" strike="noStrike" spc="-1" dirty="0">
                <a:solidFill>
                  <a:srgbClr val="996515"/>
                </a:solidFill>
                <a:latin typeface="Calibri"/>
                <a:ea typeface="DejaVu Sans"/>
              </a:rPr>
              <a:t> </a:t>
            </a:r>
            <a:r>
              <a:rPr lang="en-US" sz="3200" b="0" strike="noStrike" spc="-1" dirty="0" err="1">
                <a:solidFill>
                  <a:srgbClr val="996515"/>
                </a:solidFill>
                <a:latin typeface="Calibri"/>
                <a:ea typeface="DejaVu Sans"/>
              </a:rPr>
              <a:t>저장</a:t>
            </a:r>
            <a:r>
              <a:rPr lang="en-US" sz="3200" b="0" strike="noStrike" spc="-1" dirty="0">
                <a:solidFill>
                  <a:srgbClr val="996515"/>
                </a:solidFill>
                <a:latin typeface="Calibri"/>
                <a:ea typeface="DejaVu Sans"/>
              </a:rPr>
              <a:t> </a:t>
            </a:r>
            <a:r>
              <a:rPr lang="en-US" sz="3200" b="0" strike="noStrike" spc="-1" dirty="0" err="1">
                <a:solidFill>
                  <a:srgbClr val="996515"/>
                </a:solidFill>
                <a:latin typeface="Calibri"/>
                <a:ea typeface="DejaVu Sans"/>
              </a:rPr>
              <a:t>대체</a:t>
            </a:r>
            <a:r>
              <a:rPr lang="en-US" sz="3200" b="0" strike="noStrike" spc="-1" dirty="0">
                <a:solidFill>
                  <a:srgbClr val="996515"/>
                </a:solidFill>
                <a:latin typeface="Calibri"/>
                <a:ea typeface="DejaVu Sans"/>
              </a:rPr>
              <a:t> </a:t>
            </a:r>
            <a:r>
              <a:rPr lang="en-US" sz="3200" b="0" strike="noStrike" spc="-1" dirty="0" err="1" smtClean="0">
                <a:solidFill>
                  <a:srgbClr val="996515"/>
                </a:solidFill>
                <a:latin typeface="Calibri"/>
                <a:ea typeface="DejaVu Sans"/>
              </a:rPr>
              <a:t>방식</a:t>
            </a:r>
            <a:endParaRPr lang="en-US" sz="3200" b="0" strike="noStrike" spc="-1" dirty="0" smtClean="0">
              <a:solidFill>
                <a:srgbClr val="996515"/>
              </a:solidFill>
              <a:latin typeface="Calibri"/>
              <a:ea typeface="DejaVu Sans"/>
            </a:endParaRPr>
          </a:p>
          <a:p>
            <a:pPr marL="343080" indent="-342000">
              <a:lnSpc>
                <a:spcPct val="100000"/>
              </a:lnSpc>
              <a:spcBef>
                <a:spcPts val="641"/>
              </a:spcBef>
              <a:buClr>
                <a:srgbClr val="996515"/>
              </a:buClr>
              <a:buFont typeface="Arial"/>
              <a:buChar char="•"/>
            </a:pPr>
            <a:r>
              <a:rPr lang="en-US" sz="3200" spc="-1" dirty="0" err="1" smtClean="0">
                <a:solidFill>
                  <a:srgbClr val="996515"/>
                </a:solidFill>
                <a:latin typeface="Calibri"/>
              </a:rPr>
              <a:t>Json</a:t>
            </a:r>
            <a:r>
              <a:rPr lang="en-US" sz="3200" spc="-1" dirty="0" smtClean="0">
                <a:solidFill>
                  <a:srgbClr val="996515"/>
                </a:solidFill>
                <a:latin typeface="Calibri"/>
              </a:rPr>
              <a:t>, hash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996515"/>
                </a:solidFill>
                <a:latin typeface="Calibri"/>
                <a:ea typeface="DejaVu Sans"/>
              </a:rPr>
              <a:t>UX 개선</a:t>
            </a:r>
            <a:endParaRPr lang="en-US" sz="4400" b="0" strike="noStrike" spc="-1">
              <a:latin typeface="굴림"/>
            </a:endParaRPr>
          </a:p>
        </p:txBody>
      </p:sp>
      <p:sp>
        <p:nvSpPr>
          <p:cNvPr id="187" name="CustomShape 2"/>
          <p:cNvSpPr/>
          <p:nvPr/>
        </p:nvSpPr>
        <p:spPr>
          <a:xfrm>
            <a:off x="457200" y="1600200"/>
            <a:ext cx="8228520" cy="4524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43080" indent="-342000">
              <a:lnSpc>
                <a:spcPct val="100000"/>
              </a:lnSpc>
              <a:spcBef>
                <a:spcPts val="641"/>
              </a:spcBef>
              <a:buClr>
                <a:srgbClr val="996515"/>
              </a:buClr>
              <a:buFont typeface="Arial"/>
              <a:buChar char="•"/>
            </a:pPr>
            <a:r>
              <a:rPr lang="en-US" sz="3200" b="0" strike="noStrike" spc="-1">
                <a:solidFill>
                  <a:srgbClr val="996515"/>
                </a:solidFill>
                <a:latin typeface="Calibri"/>
                <a:ea typeface="DejaVu Sans"/>
              </a:rPr>
              <a:t>최소 클릭 설계</a:t>
            </a:r>
            <a:endParaRPr lang="en-US" sz="3200" b="0" strike="noStrike" spc="-1">
              <a:latin typeface="굴림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996515"/>
                </a:solidFill>
                <a:latin typeface="Calibri"/>
                <a:ea typeface="DejaVu Sans"/>
              </a:rPr>
              <a:t>코드 정리</a:t>
            </a:r>
            <a:endParaRPr lang="en-US" sz="4400" b="0" strike="noStrike" spc="-1">
              <a:latin typeface="굴림"/>
            </a:endParaRPr>
          </a:p>
        </p:txBody>
      </p:sp>
      <p:sp>
        <p:nvSpPr>
          <p:cNvPr id="191" name="CustomShape 2"/>
          <p:cNvSpPr/>
          <p:nvPr/>
        </p:nvSpPr>
        <p:spPr>
          <a:xfrm>
            <a:off x="457200" y="1600200"/>
            <a:ext cx="8228520" cy="4524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43080" indent="-342000">
              <a:lnSpc>
                <a:spcPct val="100000"/>
              </a:lnSpc>
              <a:spcBef>
                <a:spcPts val="641"/>
              </a:spcBef>
              <a:buClr>
                <a:srgbClr val="996515"/>
              </a:buClr>
              <a:buFont typeface="Arial"/>
              <a:buChar char="•"/>
            </a:pPr>
            <a:r>
              <a:rPr lang="en-US" sz="3200" b="0" strike="noStrike" spc="-1" dirty="0" err="1">
                <a:solidFill>
                  <a:srgbClr val="996515"/>
                </a:solidFill>
                <a:latin typeface="Calibri"/>
                <a:ea typeface="DejaVu Sans"/>
              </a:rPr>
              <a:t>중복</a:t>
            </a:r>
            <a:r>
              <a:rPr lang="en-US" sz="3200" b="0" strike="noStrike" spc="-1" dirty="0">
                <a:solidFill>
                  <a:srgbClr val="996515"/>
                </a:solidFill>
                <a:latin typeface="Calibri"/>
                <a:ea typeface="DejaVu Sans"/>
              </a:rPr>
              <a:t> </a:t>
            </a:r>
            <a:r>
              <a:rPr lang="en-US" sz="3200" b="0" strike="noStrike" spc="-1" dirty="0" err="1">
                <a:solidFill>
                  <a:srgbClr val="996515"/>
                </a:solidFill>
                <a:latin typeface="Calibri"/>
                <a:ea typeface="DejaVu Sans"/>
              </a:rPr>
              <a:t>제거</a:t>
            </a:r>
            <a:r>
              <a:rPr lang="en-US" sz="3200" b="0" strike="noStrike" spc="-1" dirty="0">
                <a:solidFill>
                  <a:srgbClr val="996515"/>
                </a:solidFill>
                <a:latin typeface="Calibri"/>
                <a:ea typeface="DejaVu Sans"/>
              </a:rPr>
              <a:t> 및 </a:t>
            </a:r>
            <a:r>
              <a:rPr lang="en-US" sz="3200" b="0" strike="noStrike" spc="-1" dirty="0" err="1">
                <a:solidFill>
                  <a:srgbClr val="996515"/>
                </a:solidFill>
                <a:latin typeface="Calibri"/>
                <a:ea typeface="DejaVu Sans"/>
              </a:rPr>
              <a:t>모듈화</a:t>
            </a:r>
            <a:endParaRPr lang="en-US" sz="3200" b="0" strike="noStrike" spc="-1" dirty="0">
              <a:latin typeface="굴림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996515"/>
                </a:solidFill>
                <a:latin typeface="Calibri"/>
                <a:ea typeface="DejaVu Sans"/>
              </a:rPr>
              <a:t>향후 개선</a:t>
            </a:r>
            <a:endParaRPr lang="en-US" sz="4400" b="0" strike="noStrike" spc="-1">
              <a:latin typeface="굴림"/>
            </a:endParaRPr>
          </a:p>
        </p:txBody>
      </p:sp>
      <p:sp>
        <p:nvSpPr>
          <p:cNvPr id="193" name="CustomShape 2"/>
          <p:cNvSpPr/>
          <p:nvPr/>
        </p:nvSpPr>
        <p:spPr>
          <a:xfrm>
            <a:off x="457200" y="1600200"/>
            <a:ext cx="12575628" cy="4524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43080" indent="-342000">
              <a:lnSpc>
                <a:spcPct val="100000"/>
              </a:lnSpc>
              <a:spcBef>
                <a:spcPts val="641"/>
              </a:spcBef>
              <a:buClr>
                <a:srgbClr val="996515"/>
              </a:buClr>
              <a:buFont typeface="Arial"/>
              <a:buChar char="•"/>
            </a:pPr>
            <a:r>
              <a:rPr lang="ko-KR" altLang="en-US" sz="3200" spc="-1" dirty="0" smtClean="0">
                <a:solidFill>
                  <a:srgbClr val="996515"/>
                </a:solidFill>
                <a:latin typeface="Calibri"/>
                <a:ea typeface="DejaVu Sans"/>
              </a:rPr>
              <a:t>전체적인 </a:t>
            </a:r>
            <a:r>
              <a:rPr lang="en-US" sz="3200" b="0" strike="noStrike" spc="-1" dirty="0" err="1" smtClean="0">
                <a:solidFill>
                  <a:srgbClr val="996515"/>
                </a:solidFill>
                <a:latin typeface="Calibri"/>
                <a:ea typeface="DejaVu Sans"/>
              </a:rPr>
              <a:t>Css</a:t>
            </a:r>
            <a:r>
              <a:rPr lang="en-US" sz="3200" b="0" strike="noStrike" spc="-1" dirty="0" smtClean="0">
                <a:solidFill>
                  <a:srgbClr val="996515"/>
                </a:solidFill>
                <a:latin typeface="Calibri"/>
                <a:ea typeface="DejaVu Sans"/>
              </a:rPr>
              <a:t> </a:t>
            </a:r>
            <a:r>
              <a:rPr lang="ko-KR" altLang="en-US" sz="3200" b="0" strike="noStrike" spc="-1" dirty="0" smtClean="0">
                <a:solidFill>
                  <a:srgbClr val="996515"/>
                </a:solidFill>
                <a:latin typeface="Calibri"/>
                <a:ea typeface="DejaVu Sans"/>
              </a:rPr>
              <a:t>코드 개선 필요</a:t>
            </a:r>
            <a:r>
              <a:rPr lang="en-US" altLang="ko-KR" sz="3200" spc="-1" dirty="0" smtClean="0">
                <a:solidFill>
                  <a:srgbClr val="996515"/>
                </a:solidFill>
                <a:latin typeface="Calibri"/>
                <a:ea typeface="DejaVu Sans"/>
              </a:rPr>
              <a:t>.</a:t>
            </a:r>
          </a:p>
          <a:p>
            <a:pPr marL="800280" lvl="1" indent="-342000">
              <a:spcBef>
                <a:spcPts val="641"/>
              </a:spcBef>
              <a:buClr>
                <a:srgbClr val="996515"/>
              </a:buClr>
              <a:buFont typeface="Arial"/>
              <a:buChar char="•"/>
            </a:pPr>
            <a:r>
              <a:rPr lang="en-US" altLang="ko-KR" sz="3200" spc="-1" dirty="0" smtClean="0">
                <a:solidFill>
                  <a:srgbClr val="996515"/>
                </a:solidFill>
                <a:latin typeface="Calibri"/>
                <a:ea typeface="DejaVu Sans"/>
              </a:rPr>
              <a:t>CSS </a:t>
            </a:r>
            <a:r>
              <a:rPr lang="ko-KR" altLang="en-US" sz="3200" spc="-1" dirty="0" smtClean="0">
                <a:solidFill>
                  <a:srgbClr val="996515"/>
                </a:solidFill>
                <a:latin typeface="Calibri"/>
                <a:ea typeface="DejaVu Sans"/>
              </a:rPr>
              <a:t>유지보수의 </a:t>
            </a:r>
            <a:r>
              <a:rPr lang="ko-KR" altLang="en-US" sz="3200" spc="-1" dirty="0" err="1" smtClean="0">
                <a:solidFill>
                  <a:srgbClr val="996515"/>
                </a:solidFill>
                <a:latin typeface="Calibri"/>
                <a:ea typeface="DejaVu Sans"/>
              </a:rPr>
              <a:t>원할함을</a:t>
            </a:r>
            <a:r>
              <a:rPr lang="ko-KR" altLang="en-US" sz="3200" spc="-1" dirty="0" smtClean="0">
                <a:solidFill>
                  <a:srgbClr val="996515"/>
                </a:solidFill>
                <a:latin typeface="Calibri"/>
                <a:ea typeface="DejaVu Sans"/>
              </a:rPr>
              <a:t> 위해</a:t>
            </a:r>
            <a:r>
              <a:rPr lang="en-US" altLang="ko-KR" sz="3200" spc="-1" dirty="0" smtClean="0">
                <a:solidFill>
                  <a:srgbClr val="996515"/>
                </a:solidFill>
                <a:latin typeface="Calibri"/>
                <a:ea typeface="DejaVu Sans"/>
              </a:rPr>
              <a:t> </a:t>
            </a:r>
            <a:r>
              <a:rPr lang="ko-KR" altLang="en-US" sz="3200" spc="-1" dirty="0" smtClean="0">
                <a:solidFill>
                  <a:srgbClr val="996515"/>
                </a:solidFill>
                <a:latin typeface="Calibri"/>
                <a:ea typeface="DejaVu Sans"/>
              </a:rPr>
              <a:t>외부 참조를 적극적으로 하며</a:t>
            </a:r>
            <a:r>
              <a:rPr lang="en-US" altLang="ko-KR" sz="3200" spc="-1" dirty="0" smtClean="0">
                <a:solidFill>
                  <a:srgbClr val="996515"/>
                </a:solidFill>
                <a:latin typeface="Calibri"/>
                <a:ea typeface="DejaVu Sans"/>
              </a:rPr>
              <a:t/>
            </a:r>
            <a:br>
              <a:rPr lang="en-US" altLang="ko-KR" sz="3200" spc="-1" dirty="0" smtClean="0">
                <a:solidFill>
                  <a:srgbClr val="996515"/>
                </a:solidFill>
                <a:latin typeface="Calibri"/>
                <a:ea typeface="DejaVu Sans"/>
              </a:rPr>
            </a:br>
            <a:r>
              <a:rPr lang="en-US" altLang="ko-KR" sz="3200" spc="-1" dirty="0" smtClean="0">
                <a:solidFill>
                  <a:srgbClr val="996515"/>
                </a:solidFill>
                <a:latin typeface="Calibri"/>
                <a:ea typeface="DejaVu Sans"/>
              </a:rPr>
              <a:t>header, footer, common </a:t>
            </a:r>
            <a:r>
              <a:rPr lang="ko-KR" altLang="en-US" sz="3200" spc="-1" dirty="0" smtClean="0">
                <a:solidFill>
                  <a:srgbClr val="996515"/>
                </a:solidFill>
                <a:latin typeface="Calibri"/>
                <a:ea typeface="DejaVu Sans"/>
              </a:rPr>
              <a:t>이렇게 구조를 나누었으나</a:t>
            </a:r>
            <a:r>
              <a:rPr lang="en-US" altLang="ko-KR" sz="3200" spc="-1" dirty="0" smtClean="0">
                <a:solidFill>
                  <a:srgbClr val="996515"/>
                </a:solidFill>
                <a:latin typeface="Calibri"/>
                <a:ea typeface="DejaVu Sans"/>
              </a:rPr>
              <a:t/>
            </a:r>
            <a:br>
              <a:rPr lang="en-US" altLang="ko-KR" sz="3200" spc="-1" dirty="0" smtClean="0">
                <a:solidFill>
                  <a:srgbClr val="996515"/>
                </a:solidFill>
                <a:latin typeface="Calibri"/>
                <a:ea typeface="DejaVu Sans"/>
              </a:rPr>
            </a:br>
            <a:r>
              <a:rPr lang="ko-KR" altLang="en-US" sz="3200" spc="-1" dirty="0" smtClean="0">
                <a:solidFill>
                  <a:srgbClr val="996515"/>
                </a:solidFill>
                <a:latin typeface="Calibri"/>
                <a:ea typeface="DejaVu Sans"/>
              </a:rPr>
              <a:t>오히려 협업과정에서 시간을 더 소모하고</a:t>
            </a:r>
            <a:r>
              <a:rPr lang="en-US" altLang="ko-KR" sz="3200" spc="-1" dirty="0" smtClean="0">
                <a:solidFill>
                  <a:srgbClr val="996515"/>
                </a:solidFill>
                <a:latin typeface="Calibri"/>
                <a:ea typeface="DejaVu Sans"/>
              </a:rPr>
              <a:t>,</a:t>
            </a:r>
            <a:br>
              <a:rPr lang="en-US" altLang="ko-KR" sz="3200" spc="-1" dirty="0" smtClean="0">
                <a:solidFill>
                  <a:srgbClr val="996515"/>
                </a:solidFill>
                <a:latin typeface="Calibri"/>
                <a:ea typeface="DejaVu Sans"/>
              </a:rPr>
            </a:br>
            <a:r>
              <a:rPr lang="en-US" altLang="ko-KR" sz="3200" spc="-1" dirty="0" err="1" smtClean="0">
                <a:solidFill>
                  <a:srgbClr val="996515"/>
                </a:solidFill>
                <a:latin typeface="Calibri"/>
                <a:ea typeface="DejaVu Sans"/>
              </a:rPr>
              <a:t>css</a:t>
            </a:r>
            <a:r>
              <a:rPr lang="en-US" altLang="ko-KR" sz="3200" spc="-1" dirty="0" smtClean="0">
                <a:solidFill>
                  <a:srgbClr val="996515"/>
                </a:solidFill>
                <a:latin typeface="Calibri"/>
                <a:ea typeface="DejaVu Sans"/>
              </a:rPr>
              <a:t> </a:t>
            </a:r>
            <a:r>
              <a:rPr lang="ko-KR" altLang="en-US" sz="3200" spc="-1" dirty="0" smtClean="0">
                <a:solidFill>
                  <a:srgbClr val="996515"/>
                </a:solidFill>
                <a:latin typeface="Calibri"/>
                <a:ea typeface="DejaVu Sans"/>
              </a:rPr>
              <a:t>충돌을 야기하는 등 독이 되어버린 느낌이다</a:t>
            </a:r>
            <a:r>
              <a:rPr lang="en-US" altLang="ko-KR" sz="3200" spc="-1" dirty="0" smtClean="0">
                <a:solidFill>
                  <a:srgbClr val="996515"/>
                </a:solidFill>
                <a:latin typeface="Calibri"/>
                <a:ea typeface="DejaVu Sans"/>
              </a:rPr>
              <a:t>.</a:t>
            </a:r>
          </a:p>
          <a:p>
            <a:pPr marL="343080" indent="-342000">
              <a:lnSpc>
                <a:spcPct val="100000"/>
              </a:lnSpc>
              <a:spcBef>
                <a:spcPts val="641"/>
              </a:spcBef>
              <a:buClr>
                <a:srgbClr val="996515"/>
              </a:buClr>
              <a:buFont typeface="Arial"/>
              <a:buChar char="•"/>
            </a:pPr>
            <a:endParaRPr lang="en-US" sz="3200" b="0" strike="noStrike" spc="-1" dirty="0" smtClean="0">
              <a:solidFill>
                <a:srgbClr val="996515"/>
              </a:solidFill>
              <a:latin typeface="Calibri"/>
              <a:ea typeface="DejaVu Sans"/>
            </a:endParaRPr>
          </a:p>
          <a:p>
            <a:pPr marL="343080" indent="-342000">
              <a:lnSpc>
                <a:spcPct val="100000"/>
              </a:lnSpc>
              <a:spcBef>
                <a:spcPts val="641"/>
              </a:spcBef>
              <a:buClr>
                <a:srgbClr val="996515"/>
              </a:buClr>
              <a:buFont typeface="Arial"/>
              <a:buChar char="•"/>
            </a:pPr>
            <a:r>
              <a:rPr lang="en-US" sz="3200" b="0" strike="noStrike" spc="-1" dirty="0" err="1" smtClean="0">
                <a:solidFill>
                  <a:srgbClr val="996515"/>
                </a:solidFill>
                <a:latin typeface="Calibri"/>
                <a:ea typeface="DejaVu Sans"/>
              </a:rPr>
              <a:t>회원제</a:t>
            </a:r>
            <a:r>
              <a:rPr lang="en-US" sz="3200" b="0" strike="noStrike" spc="-1" dirty="0" smtClean="0">
                <a:solidFill>
                  <a:srgbClr val="996515"/>
                </a:solidFill>
                <a:latin typeface="Calibri"/>
                <a:ea typeface="DejaVu Sans"/>
              </a:rPr>
              <a:t> </a:t>
            </a:r>
            <a:r>
              <a:rPr lang="en-US" sz="3200" b="0" strike="noStrike" spc="-1" dirty="0" err="1">
                <a:solidFill>
                  <a:srgbClr val="996515"/>
                </a:solidFill>
                <a:latin typeface="Calibri"/>
                <a:ea typeface="DejaVu Sans"/>
              </a:rPr>
              <a:t>추가</a:t>
            </a:r>
            <a:r>
              <a:rPr lang="en-US" sz="3200" b="0" strike="noStrike" spc="-1" dirty="0">
                <a:solidFill>
                  <a:srgbClr val="996515"/>
                </a:solidFill>
                <a:latin typeface="Calibri"/>
                <a:ea typeface="DejaVu Sans"/>
              </a:rPr>
              <a:t> / </a:t>
            </a:r>
            <a:r>
              <a:rPr lang="en-US" sz="3200" b="0" strike="noStrike" spc="-1" dirty="0" err="1">
                <a:solidFill>
                  <a:srgbClr val="996515"/>
                </a:solidFill>
                <a:latin typeface="Calibri"/>
                <a:ea typeface="DejaVu Sans"/>
              </a:rPr>
              <a:t>기능</a:t>
            </a:r>
            <a:r>
              <a:rPr lang="en-US" sz="3200" b="0" strike="noStrike" spc="-1" dirty="0">
                <a:solidFill>
                  <a:srgbClr val="996515"/>
                </a:solidFill>
                <a:latin typeface="Calibri"/>
                <a:ea typeface="DejaVu Sans"/>
              </a:rPr>
              <a:t> </a:t>
            </a:r>
            <a:r>
              <a:rPr lang="en-US" sz="3200" b="0" strike="noStrike" spc="-1" dirty="0" err="1">
                <a:solidFill>
                  <a:srgbClr val="996515"/>
                </a:solidFill>
                <a:latin typeface="Calibri"/>
                <a:ea typeface="DejaVu Sans"/>
              </a:rPr>
              <a:t>확장</a:t>
            </a:r>
            <a:endParaRPr lang="en-US" sz="3200" b="0" strike="noStrike" spc="-1" dirty="0">
              <a:latin typeface="굴림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ko-KR" altLang="en-US" sz="4400" b="0" strike="noStrike" spc="-1" dirty="0" smtClean="0">
                <a:solidFill>
                  <a:srgbClr val="996515"/>
                </a:solidFill>
                <a:latin typeface="Calibri"/>
                <a:ea typeface="DejaVu Sans"/>
              </a:rPr>
              <a:t>주소 </a:t>
            </a:r>
            <a:r>
              <a:rPr lang="en-US" altLang="ko-KR" sz="4400" spc="-1" dirty="0" smtClean="0">
                <a:solidFill>
                  <a:srgbClr val="996515"/>
                </a:solidFill>
                <a:latin typeface="Calibri"/>
                <a:ea typeface="DejaVu Sans"/>
              </a:rPr>
              <a:t>/ </a:t>
            </a:r>
            <a:r>
              <a:rPr lang="en-US" sz="4400" b="0" strike="noStrike" spc="-1" dirty="0" err="1" smtClean="0">
                <a:solidFill>
                  <a:srgbClr val="996515"/>
                </a:solidFill>
                <a:latin typeface="Calibri"/>
                <a:ea typeface="DejaVu Sans"/>
              </a:rPr>
              <a:t>시연</a:t>
            </a:r>
            <a:r>
              <a:rPr lang="en-US" sz="4400" b="0" strike="noStrike" spc="-1" dirty="0" smtClean="0">
                <a:solidFill>
                  <a:srgbClr val="996515"/>
                </a:solidFill>
                <a:latin typeface="Calibri"/>
                <a:ea typeface="DejaVu Sans"/>
              </a:rPr>
              <a:t> </a:t>
            </a:r>
            <a:r>
              <a:rPr lang="en-US" sz="4400" b="0" strike="noStrike" spc="-1" dirty="0">
                <a:solidFill>
                  <a:srgbClr val="996515"/>
                </a:solidFill>
                <a:latin typeface="Calibri"/>
                <a:ea typeface="DejaVu Sans"/>
              </a:rPr>
              <a:t>/ </a:t>
            </a:r>
            <a:r>
              <a:rPr lang="en-US" sz="4400" b="0" strike="noStrike" spc="-1" dirty="0" err="1">
                <a:solidFill>
                  <a:srgbClr val="996515"/>
                </a:solidFill>
                <a:latin typeface="Calibri"/>
                <a:ea typeface="DejaVu Sans"/>
              </a:rPr>
              <a:t>스크린샷</a:t>
            </a:r>
            <a:endParaRPr lang="en-US" sz="4400" b="0" strike="noStrike" spc="-1" dirty="0">
              <a:latin typeface="굴림"/>
            </a:endParaRPr>
          </a:p>
        </p:txBody>
      </p:sp>
      <p:sp>
        <p:nvSpPr>
          <p:cNvPr id="4" name="TextBox 38">
            <a:extLst>
              <a:ext uri="{FF2B5EF4-FFF2-40B4-BE49-F238E27FC236}">
                <a16:creationId xmlns:a16="http://schemas.microsoft.com/office/drawing/2014/main" id="{04606296-5849-4321-BFE1-E19495D868A0}"/>
              </a:ext>
            </a:extLst>
          </p:cNvPr>
          <p:cNvSpPr txBox="1"/>
          <p:nvPr/>
        </p:nvSpPr>
        <p:spPr>
          <a:xfrm>
            <a:off x="4045163" y="2524767"/>
            <a:ext cx="66238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0" i="0" u="none" strike="noStrike" dirty="0">
                <a:solidFill>
                  <a:srgbClr val="996515"/>
                </a:solidFill>
                <a:effectLst/>
                <a:latin typeface="NotoSansKR"/>
                <a:hlinkClick r:id="rId2"/>
              </a:rPr>
              <a:t>https://github.com/osm3735/team_project_2nd.git</a:t>
            </a:r>
            <a:r>
              <a:rPr lang="en-US" altLang="ko-KR" b="0" i="0" u="none" strike="noStrike" dirty="0">
                <a:solidFill>
                  <a:srgbClr val="996515"/>
                </a:solidFill>
                <a:effectLst/>
                <a:latin typeface="NotoSansKR"/>
              </a:rPr>
              <a:t> </a:t>
            </a:r>
            <a:endParaRPr lang="en-US" altLang="ko-KR" dirty="0">
              <a:solidFill>
                <a:srgbClr val="996515"/>
              </a:solidFill>
            </a:endParaRPr>
          </a:p>
        </p:txBody>
      </p:sp>
      <p:sp>
        <p:nvSpPr>
          <p:cNvPr id="5" name="TextBox 38">
            <a:extLst>
              <a:ext uri="{FF2B5EF4-FFF2-40B4-BE49-F238E27FC236}">
                <a16:creationId xmlns:a16="http://schemas.microsoft.com/office/drawing/2014/main" id="{B1516603-2C7B-40E9-94DE-95B481D6E635}"/>
              </a:ext>
            </a:extLst>
          </p:cNvPr>
          <p:cNvSpPr txBox="1"/>
          <p:nvPr/>
        </p:nvSpPr>
        <p:spPr>
          <a:xfrm>
            <a:off x="2655065" y="2524767"/>
            <a:ext cx="10576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dirty="0">
                <a:solidFill>
                  <a:srgbClr val="996515"/>
                </a:solidFill>
              </a:rPr>
              <a:t>Git hub : </a:t>
            </a:r>
          </a:p>
        </p:txBody>
      </p:sp>
      <p:sp>
        <p:nvSpPr>
          <p:cNvPr id="6" name="TextBox 38">
            <a:extLst>
              <a:ext uri="{FF2B5EF4-FFF2-40B4-BE49-F238E27FC236}">
                <a16:creationId xmlns:a16="http://schemas.microsoft.com/office/drawing/2014/main" id="{62F4DB56-CEE4-4B60-BC72-6DAA76D8DF8B}"/>
              </a:ext>
            </a:extLst>
          </p:cNvPr>
          <p:cNvSpPr txBox="1"/>
          <p:nvPr/>
        </p:nvSpPr>
        <p:spPr>
          <a:xfrm>
            <a:off x="4045163" y="3581407"/>
            <a:ext cx="66238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dirty="0" smtClean="0">
                <a:solidFill>
                  <a:srgbClr val="996515"/>
                </a:solidFill>
                <a:latin typeface="NotoSansKR"/>
              </a:rPr>
              <a:t>http</a:t>
            </a:r>
            <a:r>
              <a:rPr lang="en-US" altLang="ko-KR" dirty="0">
                <a:solidFill>
                  <a:srgbClr val="996515"/>
                </a:solidFill>
                <a:latin typeface="NotoSansKR"/>
              </a:rPr>
              <a:t>://3.89.124.125:8080/</a:t>
            </a:r>
            <a:endParaRPr lang="en-US" altLang="ko-KR" dirty="0">
              <a:solidFill>
                <a:srgbClr val="996515"/>
              </a:solidFill>
            </a:endParaRPr>
          </a:p>
        </p:txBody>
      </p:sp>
      <p:sp>
        <p:nvSpPr>
          <p:cNvPr id="7" name="TextBox 38">
            <a:extLst>
              <a:ext uri="{FF2B5EF4-FFF2-40B4-BE49-F238E27FC236}">
                <a16:creationId xmlns:a16="http://schemas.microsoft.com/office/drawing/2014/main" id="{0B277120-443E-4D9B-A411-78BA6349ED60}"/>
              </a:ext>
            </a:extLst>
          </p:cNvPr>
          <p:cNvSpPr txBox="1"/>
          <p:nvPr/>
        </p:nvSpPr>
        <p:spPr>
          <a:xfrm>
            <a:off x="2655065" y="3581407"/>
            <a:ext cx="10576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dirty="0" err="1">
                <a:solidFill>
                  <a:srgbClr val="996515"/>
                </a:solidFill>
              </a:rPr>
              <a:t>aws</a:t>
            </a:r>
            <a:r>
              <a:rPr lang="en-US" altLang="ko-KR" dirty="0">
                <a:solidFill>
                  <a:srgbClr val="996515"/>
                </a:solidFill>
              </a:rPr>
              <a:t>: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CustomShape 1"/>
          <p:cNvSpPr/>
          <p:nvPr/>
        </p:nvSpPr>
        <p:spPr>
          <a:xfrm>
            <a:off x="3384000" y="3700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 err="1">
                <a:solidFill>
                  <a:srgbClr val="996515"/>
                </a:solidFill>
                <a:latin typeface="Calibri"/>
                <a:ea typeface="DejaVu Sans"/>
              </a:rPr>
              <a:t>후기</a:t>
            </a:r>
            <a:endParaRPr lang="en-US" sz="4400" b="0" strike="noStrike" spc="-1" dirty="0">
              <a:latin typeface="굴림"/>
            </a:endParaRPr>
          </a:p>
        </p:txBody>
      </p:sp>
      <p:sp>
        <p:nvSpPr>
          <p:cNvPr id="197" name="CustomShape 2"/>
          <p:cNvSpPr/>
          <p:nvPr/>
        </p:nvSpPr>
        <p:spPr>
          <a:xfrm>
            <a:off x="3312000" y="1739160"/>
            <a:ext cx="8228520" cy="4524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43080" indent="-342000">
              <a:lnSpc>
                <a:spcPct val="100000"/>
              </a:lnSpc>
              <a:spcBef>
                <a:spcPts val="641"/>
              </a:spcBef>
              <a:buClr>
                <a:srgbClr val="996515"/>
              </a:buClr>
              <a:buFont typeface="Arial"/>
              <a:buChar char="•"/>
            </a:pPr>
            <a:r>
              <a:rPr lang="en-US" sz="3200" b="0" strike="noStrike" spc="-1" dirty="0">
                <a:solidFill>
                  <a:srgbClr val="996515"/>
                </a:solidFill>
                <a:latin typeface="Calibri"/>
                <a:ea typeface="DejaVu Sans"/>
              </a:rPr>
              <a:t>팀 </a:t>
            </a:r>
            <a:r>
              <a:rPr lang="en-US" sz="3200" b="0" strike="noStrike" spc="-1" dirty="0" err="1">
                <a:solidFill>
                  <a:srgbClr val="996515"/>
                </a:solidFill>
                <a:latin typeface="Calibri"/>
                <a:ea typeface="DejaVu Sans"/>
              </a:rPr>
              <a:t>프로젝트</a:t>
            </a:r>
            <a:r>
              <a:rPr lang="en-US" sz="3200" b="0" strike="noStrike" spc="-1" dirty="0">
                <a:solidFill>
                  <a:srgbClr val="996515"/>
                </a:solidFill>
                <a:latin typeface="Calibri"/>
                <a:ea typeface="DejaVu Sans"/>
              </a:rPr>
              <a:t> </a:t>
            </a:r>
            <a:r>
              <a:rPr lang="en-US" sz="3200" b="0" strike="noStrike" spc="-1" dirty="0" err="1">
                <a:solidFill>
                  <a:srgbClr val="996515"/>
                </a:solidFill>
                <a:latin typeface="Calibri"/>
                <a:ea typeface="DejaVu Sans"/>
              </a:rPr>
              <a:t>협업의</a:t>
            </a:r>
            <a:r>
              <a:rPr lang="en-US" sz="3200" b="0" strike="noStrike" spc="-1" dirty="0">
                <a:solidFill>
                  <a:srgbClr val="996515"/>
                </a:solidFill>
                <a:latin typeface="Calibri"/>
                <a:ea typeface="DejaVu Sans"/>
              </a:rPr>
              <a:t> </a:t>
            </a:r>
            <a:r>
              <a:rPr lang="en-US" sz="3200" b="0" strike="noStrike" spc="-1" dirty="0" err="1" smtClean="0">
                <a:solidFill>
                  <a:srgbClr val="996515"/>
                </a:solidFill>
                <a:latin typeface="Calibri"/>
                <a:ea typeface="DejaVu Sans"/>
              </a:rPr>
              <a:t>의미</a:t>
            </a:r>
            <a:endParaRPr lang="en-US" sz="3200" b="0" strike="noStrike" spc="-1" dirty="0" smtClean="0">
              <a:solidFill>
                <a:srgbClr val="996515"/>
              </a:solidFill>
              <a:latin typeface="Calibri"/>
              <a:ea typeface="DejaVu Sans"/>
            </a:endParaRPr>
          </a:p>
          <a:p>
            <a:pPr marL="343080" indent="-342000">
              <a:lnSpc>
                <a:spcPct val="100000"/>
              </a:lnSpc>
              <a:spcBef>
                <a:spcPts val="641"/>
              </a:spcBef>
              <a:buClr>
                <a:srgbClr val="996515"/>
              </a:buClr>
              <a:buFont typeface="Arial"/>
              <a:buChar char="•"/>
            </a:pPr>
            <a:r>
              <a:rPr lang="ko-KR" altLang="en-US" sz="3200" spc="-1" dirty="0" smtClean="0">
                <a:solidFill>
                  <a:srgbClr val="996515"/>
                </a:solidFill>
                <a:latin typeface="Calibri"/>
              </a:rPr>
              <a:t>팀 프로젝트를 하며 </a:t>
            </a:r>
            <a:r>
              <a:rPr lang="ko-KR" altLang="en-US" sz="3200" spc="-1" dirty="0" err="1" smtClean="0">
                <a:solidFill>
                  <a:srgbClr val="996515"/>
                </a:solidFill>
                <a:latin typeface="Calibri"/>
              </a:rPr>
              <a:t>느낀점</a:t>
            </a:r>
            <a:endParaRPr lang="en-US" altLang="ko-KR" sz="3200" spc="-1" dirty="0" smtClean="0">
              <a:solidFill>
                <a:srgbClr val="996515"/>
              </a:solidFill>
              <a:latin typeface="Calibri"/>
            </a:endParaRPr>
          </a:p>
          <a:p>
            <a:pPr marL="343080" indent="-342000">
              <a:lnSpc>
                <a:spcPct val="100000"/>
              </a:lnSpc>
              <a:spcBef>
                <a:spcPts val="641"/>
              </a:spcBef>
              <a:buClr>
                <a:srgbClr val="996515"/>
              </a:buClr>
              <a:buFont typeface="Arial"/>
              <a:buChar char="•"/>
            </a:pPr>
            <a:endParaRPr lang="en-US" sz="3200" b="0" strike="noStrike" spc="-1" dirty="0">
              <a:latin typeface="굴림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CustomShape 4"/>
          <p:cNvSpPr/>
          <p:nvPr/>
        </p:nvSpPr>
        <p:spPr>
          <a:xfrm>
            <a:off x="2468398" y="3185437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>
                <a:solidFill>
                  <a:srgbClr val="996515"/>
                </a:solidFill>
                <a:latin typeface="Calibri"/>
                <a:ea typeface="DejaVu Sans"/>
              </a:rPr>
              <a:t>Q&amp;A</a:t>
            </a:r>
            <a:endParaRPr lang="en-US" sz="4400" b="0" strike="noStrike" spc="-1" dirty="0">
              <a:latin typeface="굴림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🗓️ 2025</a:t>
            </a:r>
            <a:r>
              <a:rPr lang="en-US" sz="4400" b="0" strike="noStrike" spc="-1" dirty="0" smtClean="0">
                <a:solidFill>
                  <a:srgbClr val="000000"/>
                </a:solidFill>
                <a:latin typeface="Calibri"/>
                <a:ea typeface="DejaVu Sans"/>
              </a:rPr>
              <a:t>년 </a:t>
            </a:r>
            <a:r>
              <a:rPr lang="en-US" altLang="ko-KR" sz="4400" b="0" strike="noStrike" spc="-1" dirty="0" smtClean="0">
                <a:solidFill>
                  <a:srgbClr val="000000"/>
                </a:solidFill>
                <a:latin typeface="Calibri"/>
                <a:ea typeface="DejaVu Sans"/>
              </a:rPr>
              <a:t>5</a:t>
            </a:r>
            <a:r>
              <a:rPr lang="ko-KR" altLang="en-US" sz="4400" b="0" strike="noStrike" spc="-1" dirty="0" smtClean="0">
                <a:solidFill>
                  <a:srgbClr val="000000"/>
                </a:solidFill>
                <a:latin typeface="Calibri"/>
                <a:ea typeface="DejaVu Sans"/>
              </a:rPr>
              <a:t>월 </a:t>
            </a:r>
            <a:r>
              <a:rPr lang="en-US" sz="4400" b="0" strike="noStrike" spc="-1" dirty="0" err="1" smtClean="0">
                <a:solidFill>
                  <a:srgbClr val="000000"/>
                </a:solidFill>
                <a:latin typeface="Calibri"/>
                <a:ea typeface="DejaVu Sans"/>
              </a:rPr>
              <a:t>개발</a:t>
            </a:r>
            <a:r>
              <a:rPr lang="en-US" sz="4400" b="0" strike="noStrike" spc="-1" dirty="0" smtClean="0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latin typeface="Calibri"/>
                <a:ea typeface="DejaVu Sans"/>
              </a:rPr>
              <a:t>일정</a:t>
            </a:r>
            <a:endParaRPr lang="en-US" sz="4400" b="0" strike="noStrike" spc="-1" dirty="0">
              <a:latin typeface="굴림"/>
            </a:endParaRPr>
          </a:p>
        </p:txBody>
      </p:sp>
      <p:pic>
        <p:nvPicPr>
          <p:cNvPr id="1026" name="Picture 2" descr="2025년 5월 달력 : 네이버 블로그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311007"/>
            <a:ext cx="9589247" cy="6784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왼쪽/오른쪽 화살표 2"/>
          <p:cNvSpPr/>
          <p:nvPr/>
        </p:nvSpPr>
        <p:spPr>
          <a:xfrm>
            <a:off x="859317" y="7171981"/>
            <a:ext cx="8615190" cy="417642"/>
          </a:xfrm>
          <a:prstGeom prst="leftRightArrow">
            <a:avLst>
              <a:gd name="adj1" fmla="val 56896"/>
              <a:gd name="adj2" fmla="val 50000"/>
            </a:avLst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왼쪽/오른쪽 화살표 6"/>
          <p:cNvSpPr/>
          <p:nvPr/>
        </p:nvSpPr>
        <p:spPr>
          <a:xfrm>
            <a:off x="859317" y="6027355"/>
            <a:ext cx="8615190" cy="417642"/>
          </a:xfrm>
          <a:prstGeom prst="leftRightArrow">
            <a:avLst>
              <a:gd name="adj1" fmla="val 56896"/>
              <a:gd name="adj2" fmla="val 50000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개인 프로젝트 진행 및 </a:t>
            </a:r>
            <a:r>
              <a:rPr lang="en-US" altLang="ko-KR" dirty="0" smtClean="0"/>
              <a:t>html </a:t>
            </a:r>
            <a:r>
              <a:rPr lang="ko-KR" altLang="en-US" dirty="0" smtClean="0"/>
              <a:t>틀 짜기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366872" y="5651653"/>
            <a:ext cx="3470314" cy="147732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스토리보드 작성</a:t>
            </a:r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 smtClean="0"/>
              <a:t>개요서</a:t>
            </a:r>
            <a:r>
              <a:rPr lang="ko-KR" altLang="en-US" dirty="0" smtClean="0"/>
              <a:t> 작성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HTML header </a:t>
            </a:r>
            <a:r>
              <a:rPr lang="ko-KR" altLang="en-US" dirty="0" smtClean="0"/>
              <a:t>틀 정하기</a:t>
            </a:r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AWS </a:t>
            </a:r>
            <a:r>
              <a:rPr lang="ko-KR" altLang="en-US" dirty="0" smtClean="0"/>
              <a:t>서버 구축 및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err="1" smtClean="0"/>
              <a:t>git</a:t>
            </a:r>
            <a:r>
              <a:rPr lang="en-US" altLang="ko-KR" dirty="0" smtClean="0"/>
              <a:t> master </a:t>
            </a:r>
            <a:r>
              <a:rPr lang="ko-KR" altLang="en-US" dirty="0" smtClean="0"/>
              <a:t>생성</a:t>
            </a:r>
            <a:endParaRPr lang="en-US" altLang="ko-KR" dirty="0"/>
          </a:p>
        </p:txBody>
      </p:sp>
      <p:cxnSp>
        <p:nvCxnSpPr>
          <p:cNvPr id="6" name="직선 연결선 5"/>
          <p:cNvCxnSpPr>
            <a:stCxn id="4" idx="1"/>
            <a:endCxn id="3" idx="0"/>
          </p:cNvCxnSpPr>
          <p:nvPr/>
        </p:nvCxnSpPr>
        <p:spPr>
          <a:xfrm flipH="1">
            <a:off x="9265686" y="6390317"/>
            <a:ext cx="1101186" cy="781664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0366872" y="4103936"/>
            <a:ext cx="3470314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개인 프로젝트 진행</a:t>
            </a:r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Google Maps </a:t>
            </a:r>
            <a:r>
              <a:rPr lang="en-US" altLang="ko-KR" dirty="0" err="1" smtClean="0"/>
              <a:t>api</a:t>
            </a:r>
            <a:r>
              <a:rPr lang="en-US" altLang="ko-KR" dirty="0" smtClean="0"/>
              <a:t> </a:t>
            </a:r>
            <a:r>
              <a:rPr lang="ko-KR" altLang="en-US" dirty="0" smtClean="0"/>
              <a:t>시연</a:t>
            </a:r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HTML </a:t>
            </a:r>
            <a:r>
              <a:rPr lang="ko-KR" altLang="en-US" dirty="0" smtClean="0"/>
              <a:t>틀 짜기</a:t>
            </a:r>
            <a:endParaRPr lang="en-US" altLang="ko-KR" dirty="0"/>
          </a:p>
        </p:txBody>
      </p:sp>
      <p:cxnSp>
        <p:nvCxnSpPr>
          <p:cNvPr id="13" name="직선 연결선 12"/>
          <p:cNvCxnSpPr>
            <a:stCxn id="12" idx="1"/>
            <a:endCxn id="7" idx="0"/>
          </p:cNvCxnSpPr>
          <p:nvPr/>
        </p:nvCxnSpPr>
        <p:spPr>
          <a:xfrm flipH="1">
            <a:off x="9265686" y="4565601"/>
            <a:ext cx="1101186" cy="146175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🗓️ 2025</a:t>
            </a:r>
            <a:r>
              <a:rPr lang="en-US" sz="4400" b="0" strike="noStrike" spc="-1" dirty="0" smtClean="0">
                <a:solidFill>
                  <a:srgbClr val="000000"/>
                </a:solidFill>
                <a:latin typeface="Calibri"/>
                <a:ea typeface="DejaVu Sans"/>
              </a:rPr>
              <a:t>년 </a:t>
            </a:r>
            <a:r>
              <a:rPr lang="en-US" altLang="ko-KR" sz="4400" b="0" strike="noStrike" spc="-1" dirty="0" smtClean="0">
                <a:solidFill>
                  <a:srgbClr val="000000"/>
                </a:solidFill>
                <a:latin typeface="Calibri"/>
                <a:ea typeface="DejaVu Sans"/>
              </a:rPr>
              <a:t>6</a:t>
            </a:r>
            <a:r>
              <a:rPr lang="ko-KR" altLang="en-US" sz="4400" b="0" strike="noStrike" spc="-1" dirty="0" smtClean="0">
                <a:solidFill>
                  <a:srgbClr val="000000"/>
                </a:solidFill>
                <a:latin typeface="Calibri"/>
                <a:ea typeface="DejaVu Sans"/>
              </a:rPr>
              <a:t>월 </a:t>
            </a:r>
            <a:r>
              <a:rPr lang="en-US" sz="4400" b="0" strike="noStrike" spc="-1" dirty="0" err="1" smtClean="0">
                <a:solidFill>
                  <a:srgbClr val="000000"/>
                </a:solidFill>
                <a:latin typeface="Calibri"/>
                <a:ea typeface="DejaVu Sans"/>
              </a:rPr>
              <a:t>개발</a:t>
            </a:r>
            <a:r>
              <a:rPr lang="en-US" sz="4400" b="0" strike="noStrike" spc="-1" dirty="0" smtClean="0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latin typeface="Calibri"/>
                <a:ea typeface="DejaVu Sans"/>
              </a:rPr>
              <a:t>일정</a:t>
            </a:r>
            <a:endParaRPr lang="en-US" sz="4400" b="0" strike="noStrike" spc="-1" dirty="0">
              <a:latin typeface="굴림"/>
            </a:endParaRPr>
          </a:p>
        </p:txBody>
      </p:sp>
      <p:pic>
        <p:nvPicPr>
          <p:cNvPr id="2050" name="Picture 2" descr="2025년 6월 달력 다운로드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8" r="2899" b="60788"/>
          <a:stretch/>
        </p:blipFill>
        <p:spPr bwMode="auto">
          <a:xfrm>
            <a:off x="1222872" y="2419135"/>
            <a:ext cx="11514655" cy="2802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1149165" y="4670112"/>
            <a:ext cx="11956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최종 </a:t>
            </a:r>
            <a:r>
              <a:rPr lang="ko-KR" altLang="en-US" dirty="0" err="1" smtClean="0"/>
              <a:t>커밋</a:t>
            </a:r>
            <a:endParaRPr lang="en-US" altLang="ko-KR" dirty="0" smtClean="0"/>
          </a:p>
          <a:p>
            <a:r>
              <a:rPr lang="en-US" altLang="ko-KR" dirty="0" err="1" smtClean="0"/>
              <a:t>ppt</a:t>
            </a:r>
            <a:r>
              <a:rPr lang="en-US" altLang="ko-KR" dirty="0" smtClean="0"/>
              <a:t> </a:t>
            </a:r>
            <a:r>
              <a:rPr lang="ko-KR" altLang="en-US" dirty="0" smtClean="0"/>
              <a:t>제작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9560804" y="4808612"/>
            <a:ext cx="1195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통합 작업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743896" y="5526649"/>
            <a:ext cx="2967211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dirty="0" smtClean="0"/>
              <a:t>세부 기능 추가 및 수정</a:t>
            </a:r>
            <a:endParaRPr lang="en-US" altLang="ko-KR" dirty="0" smtClean="0"/>
          </a:p>
        </p:txBody>
      </p:sp>
      <p:sp>
        <p:nvSpPr>
          <p:cNvPr id="9" name="왼쪽/오른쪽 화살표 8"/>
          <p:cNvSpPr/>
          <p:nvPr/>
        </p:nvSpPr>
        <p:spPr>
          <a:xfrm>
            <a:off x="1366091" y="4898801"/>
            <a:ext cx="7722823" cy="417642"/>
          </a:xfrm>
          <a:prstGeom prst="leftRightArrow">
            <a:avLst>
              <a:gd name="adj1" fmla="val 56896"/>
              <a:gd name="adj2" fmla="val 50000"/>
            </a:avLst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>
            <a:stCxn id="9" idx="5"/>
            <a:endCxn id="8" idx="0"/>
          </p:cNvCxnSpPr>
          <p:nvPr/>
        </p:nvCxnSpPr>
        <p:spPr>
          <a:xfrm flipH="1">
            <a:off x="5227502" y="5226433"/>
            <a:ext cx="1" cy="3002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695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996515"/>
                </a:solidFill>
                <a:latin typeface="Calibri"/>
                <a:ea typeface="DejaVu Sans"/>
              </a:rPr>
              <a:t>제작 목적 및 배경</a:t>
            </a:r>
            <a:endParaRPr lang="en-US" sz="4400" b="0" strike="noStrike" spc="-1">
              <a:latin typeface="굴림"/>
            </a:endParaRPr>
          </a:p>
        </p:txBody>
      </p:sp>
      <p:sp>
        <p:nvSpPr>
          <p:cNvPr id="125" name="CustomShape 2"/>
          <p:cNvSpPr/>
          <p:nvPr/>
        </p:nvSpPr>
        <p:spPr>
          <a:xfrm>
            <a:off x="457200" y="1600200"/>
            <a:ext cx="8228520" cy="4524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직사각형 1"/>
          <p:cNvSpPr/>
          <p:nvPr/>
        </p:nvSpPr>
        <p:spPr>
          <a:xfrm>
            <a:off x="1156771" y="1600200"/>
            <a:ext cx="12074486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0" dirty="0" smtClean="0">
                <a:solidFill>
                  <a:srgbClr val="996515"/>
                </a:solidFill>
                <a:effectLst/>
                <a:latin typeface="Consolas" panose="020B0609020204030204" pitchFamily="49" charset="0"/>
              </a:rPr>
              <a:t>이전에 진행했던 ‘</a:t>
            </a:r>
            <a:r>
              <a:rPr lang="ko-KR" altLang="en-US" b="0" dirty="0" err="1" smtClean="0">
                <a:solidFill>
                  <a:srgbClr val="996515"/>
                </a:solidFill>
                <a:effectLst/>
                <a:latin typeface="Consolas" panose="020B0609020204030204" pitchFamily="49" charset="0"/>
              </a:rPr>
              <a:t>자바칩</a:t>
            </a:r>
            <a:r>
              <a:rPr lang="ko-KR" altLang="en-US" b="0" dirty="0" smtClean="0">
                <a:solidFill>
                  <a:srgbClr val="99651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 dirty="0" err="1" smtClean="0">
                <a:solidFill>
                  <a:srgbClr val="996515"/>
                </a:solidFill>
                <a:effectLst/>
                <a:latin typeface="Consolas" panose="020B0609020204030204" pitchFamily="49" charset="0"/>
              </a:rPr>
              <a:t>카푸치노</a:t>
            </a:r>
            <a:r>
              <a:rPr lang="ko-KR" altLang="en-US" b="0" dirty="0" smtClean="0">
                <a:solidFill>
                  <a:srgbClr val="996515"/>
                </a:solidFill>
                <a:effectLst/>
                <a:latin typeface="Consolas" panose="020B0609020204030204" pitchFamily="49" charset="0"/>
              </a:rPr>
              <a:t>’ 프로젝트를 확장하여</a:t>
            </a:r>
            <a:r>
              <a:rPr lang="en-US" altLang="ko-KR" b="0" dirty="0" smtClean="0">
                <a:solidFill>
                  <a:srgbClr val="996515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b="0" dirty="0" smtClean="0">
                <a:solidFill>
                  <a:srgbClr val="996515"/>
                </a:solidFill>
                <a:effectLst/>
                <a:latin typeface="Consolas" panose="020B0609020204030204" pitchFamily="49" charset="0"/>
              </a:rPr>
              <a:t>가상의 커피 전문 매장 홈페이지를 구현하였습니다</a:t>
            </a:r>
            <a:r>
              <a:rPr lang="en-US" altLang="ko-KR" b="0" dirty="0" smtClean="0">
                <a:solidFill>
                  <a:srgbClr val="996515"/>
                </a:solidFill>
                <a:effectLst/>
                <a:latin typeface="Consolas" panose="020B0609020204030204" pitchFamily="49" charset="0"/>
              </a:rPr>
              <a:t>. </a:t>
            </a:r>
            <a:r>
              <a:rPr lang="ko-KR" altLang="en-US" b="0" dirty="0" smtClean="0">
                <a:solidFill>
                  <a:srgbClr val="996515"/>
                </a:solidFill>
                <a:effectLst/>
                <a:latin typeface="Consolas" panose="020B0609020204030204" pitchFamily="49" charset="0"/>
              </a:rPr>
              <a:t>이번 프로젝트에서는 단순한 정보 제공을 넘어</a:t>
            </a:r>
            <a:r>
              <a:rPr lang="en-US" altLang="ko-KR" b="0" dirty="0" smtClean="0">
                <a:solidFill>
                  <a:srgbClr val="996515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b="0" dirty="0" smtClean="0">
                <a:solidFill>
                  <a:srgbClr val="996515"/>
                </a:solidFill>
                <a:effectLst/>
                <a:latin typeface="Consolas" panose="020B0609020204030204" pitchFamily="49" charset="0"/>
              </a:rPr>
              <a:t>지도 기능을 연동하여 매장 위치를 시각적으로 확인할 수 있도록 하였으며</a:t>
            </a:r>
            <a:r>
              <a:rPr lang="en-US" altLang="ko-KR" b="0" dirty="0" smtClean="0">
                <a:solidFill>
                  <a:srgbClr val="996515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b="0" dirty="0" smtClean="0">
                <a:solidFill>
                  <a:srgbClr val="996515"/>
                </a:solidFill>
                <a:effectLst/>
                <a:latin typeface="Consolas" panose="020B0609020204030204" pitchFamily="49" charset="0"/>
              </a:rPr>
              <a:t>주문 및 배송 기능을 </a:t>
            </a:r>
            <a:r>
              <a:rPr lang="ko-KR" altLang="en-US" b="0" dirty="0" err="1" smtClean="0">
                <a:solidFill>
                  <a:srgbClr val="996515"/>
                </a:solidFill>
                <a:effectLst/>
                <a:latin typeface="Consolas" panose="020B0609020204030204" pitchFamily="49" charset="0"/>
              </a:rPr>
              <a:t>프론트엔드</a:t>
            </a:r>
            <a:r>
              <a:rPr lang="ko-KR" altLang="en-US" b="0" dirty="0" smtClean="0">
                <a:solidFill>
                  <a:srgbClr val="996515"/>
                </a:solidFill>
                <a:effectLst/>
                <a:latin typeface="Consolas" panose="020B0609020204030204" pitchFamily="49" charset="0"/>
              </a:rPr>
              <a:t> 측면에서 구현하였습니다</a:t>
            </a:r>
            <a:r>
              <a:rPr lang="en-US" altLang="ko-KR" b="0" dirty="0" smtClean="0">
                <a:solidFill>
                  <a:srgbClr val="996515"/>
                </a:solidFill>
                <a:effectLst/>
                <a:latin typeface="Consolas" panose="020B0609020204030204" pitchFamily="49" charset="0"/>
              </a:rPr>
              <a:t>.</a:t>
            </a:r>
          </a:p>
          <a:p>
            <a:r>
              <a:rPr lang="en-US" altLang="ko-KR" b="0" dirty="0" smtClean="0">
                <a:solidFill>
                  <a:srgbClr val="996515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US" altLang="ko-KR" b="0" dirty="0" smtClean="0">
                <a:solidFill>
                  <a:srgbClr val="996515"/>
                </a:solidFill>
                <a:effectLst/>
                <a:latin typeface="Consolas" panose="020B0609020204030204" pitchFamily="49" charset="0"/>
              </a:rPr>
            </a:br>
            <a:r>
              <a:rPr lang="ko-KR" altLang="en-US" b="0" dirty="0" smtClean="0">
                <a:solidFill>
                  <a:srgbClr val="996515"/>
                </a:solidFill>
                <a:effectLst/>
                <a:latin typeface="Consolas" panose="020B0609020204030204" pitchFamily="49" charset="0"/>
              </a:rPr>
              <a:t>또한</a:t>
            </a:r>
            <a:r>
              <a:rPr lang="en-US" altLang="ko-KR" b="0" dirty="0" smtClean="0">
                <a:solidFill>
                  <a:srgbClr val="996515"/>
                </a:solidFill>
                <a:effectLst/>
                <a:latin typeface="Consolas" panose="020B0609020204030204" pitchFamily="49" charset="0"/>
              </a:rPr>
              <a:t>, Google Maps API</a:t>
            </a:r>
            <a:r>
              <a:rPr lang="ko-KR" altLang="en-US" b="0" dirty="0" smtClean="0">
                <a:solidFill>
                  <a:srgbClr val="996515"/>
                </a:solidFill>
                <a:effectLst/>
                <a:latin typeface="Consolas" panose="020B0609020204030204" pitchFamily="49" charset="0"/>
              </a:rPr>
              <a:t>와 연동되는 데이터가 원활하게 처리될 수 있도록</a:t>
            </a:r>
            <a:r>
              <a:rPr lang="en-US" altLang="ko-KR" b="0" dirty="0" smtClean="0">
                <a:solidFill>
                  <a:srgbClr val="996515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b="0" dirty="0" smtClean="0">
                <a:solidFill>
                  <a:srgbClr val="996515"/>
                </a:solidFill>
                <a:effectLst/>
                <a:latin typeface="Consolas" panose="020B0609020204030204" pitchFamily="49" charset="0"/>
              </a:rPr>
              <a:t>비동기 방식의 데이터 통신이 가능한 </a:t>
            </a:r>
            <a:r>
              <a:rPr lang="ko-KR" altLang="en-US" b="0" dirty="0" err="1" smtClean="0">
                <a:solidFill>
                  <a:srgbClr val="996515"/>
                </a:solidFill>
                <a:effectLst/>
                <a:latin typeface="Consolas" panose="020B0609020204030204" pitchFamily="49" charset="0"/>
              </a:rPr>
              <a:t>백엔드</a:t>
            </a:r>
            <a:r>
              <a:rPr lang="ko-KR" altLang="en-US" b="0" dirty="0" smtClean="0">
                <a:solidFill>
                  <a:srgbClr val="996515"/>
                </a:solidFill>
                <a:effectLst/>
                <a:latin typeface="Consolas" panose="020B0609020204030204" pitchFamily="49" charset="0"/>
              </a:rPr>
              <a:t> 서버를 </a:t>
            </a:r>
            <a:r>
              <a:rPr lang="en-US" altLang="ko-KR" b="0" dirty="0" err="1" smtClean="0">
                <a:solidFill>
                  <a:srgbClr val="996515"/>
                </a:solidFill>
                <a:effectLst/>
                <a:latin typeface="Consolas" panose="020B0609020204030204" pitchFamily="49" charset="0"/>
              </a:rPr>
              <a:t>FastAPI</a:t>
            </a:r>
            <a:r>
              <a:rPr lang="en-US" altLang="ko-KR" b="0" dirty="0" smtClean="0">
                <a:solidFill>
                  <a:srgbClr val="99651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 dirty="0" smtClean="0">
                <a:solidFill>
                  <a:srgbClr val="996515"/>
                </a:solidFill>
                <a:effectLst/>
                <a:latin typeface="Consolas" panose="020B0609020204030204" pitchFamily="49" charset="0"/>
              </a:rPr>
              <a:t>기반으로 구축하였으며</a:t>
            </a:r>
            <a:r>
              <a:rPr lang="en-US" altLang="ko-KR" b="0" dirty="0" smtClean="0">
                <a:solidFill>
                  <a:srgbClr val="996515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b="0" dirty="0" smtClean="0">
                <a:solidFill>
                  <a:srgbClr val="996515"/>
                </a:solidFill>
                <a:effectLst/>
                <a:latin typeface="Consolas" panose="020B0609020204030204" pitchFamily="49" charset="0"/>
              </a:rPr>
              <a:t>전체 프로젝트 구조 역시 </a:t>
            </a:r>
            <a:r>
              <a:rPr lang="en-US" altLang="ko-KR" b="0" dirty="0" err="1" smtClean="0">
                <a:solidFill>
                  <a:srgbClr val="996515"/>
                </a:solidFill>
                <a:effectLst/>
                <a:latin typeface="Consolas" panose="020B0609020204030204" pitchFamily="49" charset="0"/>
              </a:rPr>
              <a:t>FastAPI</a:t>
            </a:r>
            <a:r>
              <a:rPr lang="en-US" altLang="ko-KR" b="0" dirty="0" smtClean="0">
                <a:solidFill>
                  <a:srgbClr val="99651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 dirty="0" smtClean="0">
                <a:solidFill>
                  <a:srgbClr val="996515"/>
                </a:solidFill>
                <a:effectLst/>
                <a:latin typeface="Consolas" panose="020B0609020204030204" pitchFamily="49" charset="0"/>
              </a:rPr>
              <a:t>프레임워크에 맞춰 체계적으로 구성하였습니다</a:t>
            </a:r>
            <a:r>
              <a:rPr lang="en-US" altLang="ko-KR" b="0" dirty="0" smtClean="0">
                <a:solidFill>
                  <a:srgbClr val="996515"/>
                </a:solidFill>
                <a:effectLst/>
                <a:latin typeface="Consolas" panose="020B0609020204030204" pitchFamily="49" charset="0"/>
              </a:rPr>
              <a:t>.</a:t>
            </a:r>
            <a:endParaRPr lang="en-US" altLang="ko-KR" b="0" dirty="0">
              <a:solidFill>
                <a:srgbClr val="996515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6771" y="3972918"/>
            <a:ext cx="6235547" cy="305845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8327" y="4726236"/>
            <a:ext cx="5441971" cy="17136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996515"/>
                </a:solidFill>
                <a:latin typeface="Calibri"/>
                <a:ea typeface="DejaVu Sans"/>
              </a:rPr>
              <a:t>디렉터리 구조</a:t>
            </a:r>
            <a:endParaRPr lang="en-US" sz="4400" b="0" strike="noStrike" spc="-1">
              <a:latin typeface="굴림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765234" y="1416600"/>
            <a:ext cx="7315200" cy="517064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3000" b="0" dirty="0" smtClean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project/</a:t>
            </a:r>
          </a:p>
          <a:p>
            <a:r>
              <a:rPr lang="en-US" altLang="ko-KR" sz="3000" b="0" dirty="0" smtClean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├ README.md</a:t>
            </a:r>
          </a:p>
          <a:p>
            <a:r>
              <a:rPr lang="en-US" altLang="ko-KR" sz="3000" b="0" dirty="0" smtClean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├ index.html</a:t>
            </a:r>
          </a:p>
          <a:p>
            <a:r>
              <a:rPr lang="en-US" altLang="ko-KR" sz="3000" b="0" dirty="0" smtClean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└ app/        # main.py</a:t>
            </a:r>
          </a:p>
          <a:p>
            <a:r>
              <a:rPr lang="en-US" altLang="ko-KR" sz="3000" b="0" dirty="0" smtClean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   ├ templates/</a:t>
            </a:r>
          </a:p>
          <a:p>
            <a:r>
              <a:rPr lang="en-US" altLang="ko-KR" sz="3000" b="0" dirty="0" smtClean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   │  └ *.html</a:t>
            </a:r>
          </a:p>
          <a:p>
            <a:r>
              <a:rPr lang="en-US" altLang="ko-KR" sz="3000" b="0" dirty="0" smtClean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   └ static/    # </a:t>
            </a:r>
            <a:r>
              <a:rPr lang="ko-KR" altLang="en-US" sz="3000" b="0" dirty="0" smtClean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정적 파일</a:t>
            </a:r>
          </a:p>
          <a:p>
            <a:r>
              <a:rPr lang="ko-KR" altLang="en-US" sz="3000" b="0" dirty="0" smtClean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       ├ </a:t>
            </a:r>
            <a:r>
              <a:rPr lang="en-US" altLang="ko-KR" sz="3000" b="0" dirty="0" err="1" smtClean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css</a:t>
            </a:r>
            <a:r>
              <a:rPr lang="en-US" altLang="ko-KR" sz="3000" b="0" dirty="0" smtClean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/</a:t>
            </a:r>
          </a:p>
          <a:p>
            <a:r>
              <a:rPr lang="en-US" altLang="ko-KR" sz="3000" b="0" dirty="0" smtClean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       ├ </a:t>
            </a:r>
            <a:r>
              <a:rPr lang="en-US" altLang="ko-KR" sz="3000" b="0" dirty="0" err="1" smtClean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js</a:t>
            </a:r>
            <a:r>
              <a:rPr lang="en-US" altLang="ko-KR" sz="3000" b="0" dirty="0" smtClean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/</a:t>
            </a:r>
          </a:p>
          <a:p>
            <a:r>
              <a:rPr lang="en-US" altLang="ko-KR" sz="3000" b="0" dirty="0" smtClean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       ├ </a:t>
            </a:r>
            <a:r>
              <a:rPr lang="en-US" altLang="ko-KR" sz="3000" b="0" dirty="0" err="1" smtClean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sz="3000" b="0" dirty="0" smtClean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/</a:t>
            </a:r>
          </a:p>
          <a:p>
            <a:r>
              <a:rPr lang="en-US" altLang="ko-KR" sz="3000" b="0" dirty="0" smtClean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       └ </a:t>
            </a:r>
            <a:r>
              <a:rPr lang="en-US" altLang="ko-KR" sz="3000" b="0" dirty="0" err="1" smtClean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en-US" altLang="ko-KR" sz="3000" b="0" dirty="0" smtClean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/</a:t>
            </a:r>
            <a:endParaRPr lang="en-US" altLang="ko-KR" sz="3000" b="0" dirty="0">
              <a:solidFill>
                <a:sysClr val="windowText" lastClr="000000"/>
              </a:solidFill>
              <a:effectLst/>
              <a:latin typeface="Consolas" panose="020B0609020204030204" pitchFamily="49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996515"/>
                </a:solidFill>
                <a:latin typeface="Calibri"/>
                <a:ea typeface="DejaVu Sans"/>
              </a:rPr>
              <a:t>사용한 기술 스택</a:t>
            </a:r>
            <a:endParaRPr lang="en-US" sz="4400" b="0" strike="noStrike" spc="-1">
              <a:latin typeface="굴림"/>
            </a:endParaRPr>
          </a:p>
        </p:txBody>
      </p:sp>
      <p:sp>
        <p:nvSpPr>
          <p:cNvPr id="127" name="CustomShape 2"/>
          <p:cNvSpPr/>
          <p:nvPr/>
        </p:nvSpPr>
        <p:spPr>
          <a:xfrm>
            <a:off x="457200" y="1652752"/>
            <a:ext cx="8228520" cy="501402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43080" indent="-342000">
              <a:lnSpc>
                <a:spcPct val="100000"/>
              </a:lnSpc>
              <a:spcBef>
                <a:spcPts val="641"/>
              </a:spcBef>
              <a:buClr>
                <a:srgbClr val="996515"/>
              </a:buClr>
              <a:buFont typeface="Arial"/>
              <a:buChar char="•"/>
            </a:pPr>
            <a:r>
              <a:rPr lang="ko-KR" altLang="en-US" sz="3200" b="0" strike="noStrike" spc="-1" dirty="0" smtClean="0">
                <a:solidFill>
                  <a:srgbClr val="996515"/>
                </a:solidFill>
                <a:latin typeface="Calibri"/>
                <a:ea typeface="DejaVu Sans"/>
              </a:rPr>
              <a:t>사용 언어 </a:t>
            </a:r>
            <a:r>
              <a:rPr lang="en-US" altLang="ko-KR" sz="3200" b="0" strike="noStrike" spc="-1" dirty="0" smtClean="0">
                <a:solidFill>
                  <a:srgbClr val="996515"/>
                </a:solidFill>
                <a:latin typeface="Calibri"/>
                <a:ea typeface="DejaVu Sans"/>
              </a:rPr>
              <a:t>: </a:t>
            </a:r>
            <a:br>
              <a:rPr lang="en-US" altLang="ko-KR" sz="3200" b="0" strike="noStrike" spc="-1" dirty="0" smtClean="0">
                <a:solidFill>
                  <a:srgbClr val="996515"/>
                </a:solidFill>
                <a:latin typeface="Calibri"/>
                <a:ea typeface="DejaVu Sans"/>
              </a:rPr>
            </a:br>
            <a:r>
              <a:rPr lang="en-US" sz="3200" b="0" strike="noStrike" spc="-1" dirty="0" smtClean="0">
                <a:solidFill>
                  <a:srgbClr val="996515"/>
                </a:solidFill>
                <a:latin typeface="Calibri"/>
                <a:ea typeface="DejaVu Sans"/>
              </a:rPr>
              <a:t>HTML</a:t>
            </a:r>
            <a:r>
              <a:rPr lang="en-US" sz="3200" b="0" strike="noStrike" spc="-1" dirty="0">
                <a:solidFill>
                  <a:srgbClr val="996515"/>
                </a:solidFill>
                <a:latin typeface="Calibri"/>
                <a:ea typeface="DejaVu Sans"/>
              </a:rPr>
              <a:t>, CSS, </a:t>
            </a:r>
            <a:r>
              <a:rPr lang="en-US" sz="3200" b="0" strike="noStrike" spc="-1" dirty="0" smtClean="0">
                <a:solidFill>
                  <a:srgbClr val="996515"/>
                </a:solidFill>
                <a:latin typeface="Calibri"/>
                <a:ea typeface="DejaVu Sans"/>
              </a:rPr>
              <a:t>JavaScript</a:t>
            </a:r>
            <a:r>
              <a:rPr lang="en-US" altLang="ko-KR" sz="3200" b="0" strike="noStrike" spc="-1" dirty="0" smtClean="0">
                <a:solidFill>
                  <a:srgbClr val="996515"/>
                </a:solidFill>
                <a:latin typeface="Calibri"/>
                <a:ea typeface="DejaVu Sans"/>
              </a:rPr>
              <a:t>,</a:t>
            </a:r>
            <a:r>
              <a:rPr lang="en-US" sz="3200" b="0" strike="noStrike" spc="-1" dirty="0" smtClean="0">
                <a:solidFill>
                  <a:srgbClr val="996515"/>
                </a:solidFill>
                <a:latin typeface="Calibri"/>
                <a:ea typeface="DejaVu Sans"/>
              </a:rPr>
              <a:t> </a:t>
            </a:r>
            <a:r>
              <a:rPr lang="en-US" altLang="ko-KR" sz="3200" spc="-1" dirty="0" smtClean="0">
                <a:solidFill>
                  <a:srgbClr val="996515"/>
                </a:solidFill>
                <a:latin typeface="Calibri"/>
                <a:ea typeface="DejaVu Sans"/>
              </a:rPr>
              <a:t>Python</a:t>
            </a:r>
            <a:endParaRPr lang="en-US" altLang="ko-KR" sz="3200" b="0" strike="noStrike" spc="-1" dirty="0" smtClean="0">
              <a:solidFill>
                <a:srgbClr val="996515"/>
              </a:solidFill>
              <a:latin typeface="Calibri"/>
              <a:ea typeface="DejaVu Sans"/>
            </a:endParaRPr>
          </a:p>
          <a:p>
            <a:pPr marL="343080" indent="-342000">
              <a:lnSpc>
                <a:spcPct val="100000"/>
              </a:lnSpc>
              <a:spcBef>
                <a:spcPts val="641"/>
              </a:spcBef>
              <a:buClr>
                <a:srgbClr val="996515"/>
              </a:buClr>
              <a:buFont typeface="Arial"/>
              <a:buChar char="•"/>
            </a:pPr>
            <a:r>
              <a:rPr lang="ko-KR" altLang="en-US" sz="3200" b="0" strike="noStrike" spc="-1" dirty="0" smtClean="0">
                <a:solidFill>
                  <a:srgbClr val="996515"/>
                </a:solidFill>
                <a:latin typeface="굴림"/>
              </a:rPr>
              <a:t>형상관리 </a:t>
            </a:r>
            <a:r>
              <a:rPr lang="en-US" altLang="ko-KR" sz="3200" b="0" strike="noStrike" spc="-1" dirty="0" smtClean="0">
                <a:solidFill>
                  <a:srgbClr val="996515"/>
                </a:solidFill>
                <a:latin typeface="굴림"/>
              </a:rPr>
              <a:t>: </a:t>
            </a:r>
            <a:r>
              <a:rPr lang="en-US" altLang="ko-KR" sz="3200" b="0" strike="noStrike" spc="-1" dirty="0" err="1" smtClean="0">
                <a:solidFill>
                  <a:srgbClr val="996515"/>
                </a:solidFill>
                <a:latin typeface="굴림"/>
              </a:rPr>
              <a:t>Github</a:t>
            </a:r>
            <a:endParaRPr lang="en-US" altLang="ko-KR" sz="3200" b="0" strike="noStrike" spc="-1" dirty="0" smtClean="0">
              <a:solidFill>
                <a:srgbClr val="996515"/>
              </a:solidFill>
              <a:latin typeface="Calibri"/>
              <a:ea typeface="DejaVu Sans"/>
            </a:endParaRPr>
          </a:p>
          <a:p>
            <a:pPr marL="343080" indent="-342000">
              <a:lnSpc>
                <a:spcPct val="100000"/>
              </a:lnSpc>
              <a:spcBef>
                <a:spcPts val="641"/>
              </a:spcBef>
              <a:buClr>
                <a:srgbClr val="996515"/>
              </a:buClr>
              <a:buFont typeface="Arial"/>
              <a:buChar char="•"/>
            </a:pPr>
            <a:r>
              <a:rPr lang="en-US" altLang="ko-KR" sz="3200" b="0" strike="noStrike" spc="-1" dirty="0" smtClean="0">
                <a:solidFill>
                  <a:srgbClr val="996515"/>
                </a:solidFill>
                <a:latin typeface="굴림"/>
              </a:rPr>
              <a:t>API : Google Maps API</a:t>
            </a:r>
          </a:p>
          <a:p>
            <a:pPr marL="343080" indent="-342000">
              <a:lnSpc>
                <a:spcPct val="100000"/>
              </a:lnSpc>
              <a:spcBef>
                <a:spcPts val="641"/>
              </a:spcBef>
              <a:buClr>
                <a:srgbClr val="996515"/>
              </a:buClr>
              <a:buFont typeface="Arial"/>
              <a:buChar char="•"/>
            </a:pPr>
            <a:r>
              <a:rPr lang="ko-KR" altLang="en-US" sz="3200" b="0" strike="noStrike" spc="-1" dirty="0" smtClean="0">
                <a:solidFill>
                  <a:srgbClr val="996515"/>
                </a:solidFill>
                <a:latin typeface="굴림"/>
              </a:rPr>
              <a:t>서버 </a:t>
            </a:r>
            <a:r>
              <a:rPr lang="en-US" altLang="ko-KR" sz="3200" b="0" strike="noStrike" spc="-1" dirty="0" smtClean="0">
                <a:solidFill>
                  <a:srgbClr val="996515"/>
                </a:solidFill>
                <a:latin typeface="굴림"/>
              </a:rPr>
              <a:t>: AWS Ubuntu</a:t>
            </a:r>
          </a:p>
          <a:p>
            <a:pPr marL="343080" indent="-342000">
              <a:lnSpc>
                <a:spcPct val="100000"/>
              </a:lnSpc>
              <a:spcBef>
                <a:spcPts val="641"/>
              </a:spcBef>
              <a:buClr>
                <a:srgbClr val="996515"/>
              </a:buClr>
              <a:buFont typeface="Arial"/>
              <a:buChar char="•"/>
            </a:pPr>
            <a:r>
              <a:rPr lang="ko-KR" altLang="en-US" sz="3200" b="0" strike="noStrike" spc="-1" dirty="0" smtClean="0">
                <a:solidFill>
                  <a:srgbClr val="996515"/>
                </a:solidFill>
                <a:latin typeface="굴림"/>
              </a:rPr>
              <a:t>사전 데이터 저장 </a:t>
            </a:r>
            <a:r>
              <a:rPr lang="en-US" altLang="ko-KR" sz="3200" b="0" strike="noStrike" spc="-1" dirty="0" smtClean="0">
                <a:solidFill>
                  <a:srgbClr val="996515"/>
                </a:solidFill>
                <a:latin typeface="굴림"/>
              </a:rPr>
              <a:t>: </a:t>
            </a:r>
            <a:r>
              <a:rPr lang="en-US" altLang="ko-KR" sz="3200" spc="-1" dirty="0" err="1" smtClean="0">
                <a:solidFill>
                  <a:srgbClr val="996515"/>
                </a:solidFill>
                <a:latin typeface="Calibri"/>
              </a:rPr>
              <a:t>Json</a:t>
            </a:r>
            <a:endParaRPr lang="en-US" altLang="ko-KR" sz="3200" b="0" strike="noStrike" spc="-1" dirty="0" smtClean="0">
              <a:solidFill>
                <a:srgbClr val="996515"/>
              </a:solidFill>
              <a:latin typeface="굴림"/>
            </a:endParaRPr>
          </a:p>
          <a:p>
            <a:pPr marL="343080" indent="-342000">
              <a:lnSpc>
                <a:spcPct val="100000"/>
              </a:lnSpc>
              <a:spcBef>
                <a:spcPts val="641"/>
              </a:spcBef>
              <a:buClr>
                <a:srgbClr val="996515"/>
              </a:buClr>
              <a:buFont typeface="Arial"/>
              <a:buChar char="•"/>
            </a:pPr>
            <a:r>
              <a:rPr lang="ko-KR" altLang="en-US" sz="3200" b="0" strike="noStrike" spc="-1" dirty="0" smtClean="0">
                <a:solidFill>
                  <a:srgbClr val="996515"/>
                </a:solidFill>
                <a:latin typeface="굴림"/>
              </a:rPr>
              <a:t>패키지 </a:t>
            </a:r>
            <a:r>
              <a:rPr lang="en-US" altLang="ko-KR" sz="3200" b="0" strike="noStrike" spc="-1" dirty="0" smtClean="0">
                <a:solidFill>
                  <a:srgbClr val="996515"/>
                </a:solidFill>
                <a:latin typeface="굴림"/>
              </a:rPr>
              <a:t>: </a:t>
            </a:r>
            <a:r>
              <a:rPr lang="en-US" altLang="ko-KR" sz="3200" b="0" strike="noStrike" spc="-1" dirty="0" err="1" smtClean="0">
                <a:solidFill>
                  <a:srgbClr val="996515"/>
                </a:solidFill>
                <a:latin typeface="굴림"/>
              </a:rPr>
              <a:t>FastAPI</a:t>
            </a:r>
            <a:endParaRPr lang="en-US" altLang="ko-KR" sz="3200" b="0" strike="noStrike" spc="-1" dirty="0" smtClean="0">
              <a:solidFill>
                <a:srgbClr val="996515"/>
              </a:solidFill>
              <a:latin typeface="굴림"/>
            </a:endParaRPr>
          </a:p>
          <a:p>
            <a:pPr marL="343080" indent="-342000">
              <a:lnSpc>
                <a:spcPct val="100000"/>
              </a:lnSpc>
              <a:spcBef>
                <a:spcPts val="641"/>
              </a:spcBef>
              <a:buClr>
                <a:srgbClr val="996515"/>
              </a:buClr>
              <a:buFont typeface="Arial"/>
              <a:buChar char="•"/>
            </a:pPr>
            <a:endParaRPr lang="en-US" altLang="ko-KR" sz="3200" spc="-1" dirty="0">
              <a:solidFill>
                <a:srgbClr val="996515"/>
              </a:solidFill>
              <a:latin typeface="굴림"/>
            </a:endParaRPr>
          </a:p>
          <a:p>
            <a:pPr marL="343080" indent="-342000">
              <a:lnSpc>
                <a:spcPct val="100000"/>
              </a:lnSpc>
              <a:spcBef>
                <a:spcPts val="641"/>
              </a:spcBef>
              <a:buClr>
                <a:srgbClr val="996515"/>
              </a:buClr>
              <a:buFont typeface="Arial"/>
              <a:buChar char="•"/>
            </a:pPr>
            <a:endParaRPr lang="en-US" altLang="ko-KR" sz="3200" b="0" strike="noStrike" spc="-1" dirty="0" smtClean="0">
              <a:solidFill>
                <a:srgbClr val="996515"/>
              </a:solidFill>
              <a:latin typeface="굴림"/>
            </a:endParaRPr>
          </a:p>
          <a:p>
            <a:pPr marL="343080" indent="-342000">
              <a:spcBef>
                <a:spcPts val="641"/>
              </a:spcBef>
              <a:buClr>
                <a:srgbClr val="996515"/>
              </a:buClr>
              <a:buFont typeface="Arial"/>
              <a:buChar char="•"/>
            </a:pPr>
            <a:r>
              <a:rPr lang="ko-KR" altLang="en-US" sz="3200" b="0" strike="noStrike" spc="-1" dirty="0" smtClean="0">
                <a:solidFill>
                  <a:srgbClr val="996515"/>
                </a:solidFill>
                <a:latin typeface="굴림"/>
              </a:rPr>
              <a:t>협업 </a:t>
            </a:r>
            <a:r>
              <a:rPr lang="ko-KR" altLang="en-US" sz="3200" b="0" strike="noStrike" spc="-1" dirty="0" err="1" smtClean="0">
                <a:solidFill>
                  <a:srgbClr val="996515"/>
                </a:solidFill>
                <a:latin typeface="굴림"/>
              </a:rPr>
              <a:t>튤</a:t>
            </a:r>
            <a:r>
              <a:rPr lang="ko-KR" altLang="en-US" sz="3200" b="0" strike="noStrike" spc="-1" dirty="0" smtClean="0">
                <a:solidFill>
                  <a:srgbClr val="996515"/>
                </a:solidFill>
                <a:latin typeface="굴림"/>
              </a:rPr>
              <a:t> </a:t>
            </a:r>
            <a:r>
              <a:rPr lang="en-US" altLang="ko-KR" sz="3200" b="0" strike="noStrike" spc="-1" dirty="0" smtClean="0">
                <a:solidFill>
                  <a:srgbClr val="996515"/>
                </a:solidFill>
                <a:latin typeface="굴림"/>
              </a:rPr>
              <a:t>: Slack, </a:t>
            </a:r>
            <a:r>
              <a:rPr lang="en-US" altLang="ko-KR" sz="3200" b="0" strike="noStrike" spc="-1" dirty="0" err="1" smtClean="0">
                <a:solidFill>
                  <a:srgbClr val="996515"/>
                </a:solidFill>
                <a:latin typeface="굴림"/>
              </a:rPr>
              <a:t>Kakaotalk</a:t>
            </a:r>
            <a:endParaRPr lang="en-US" altLang="ko-KR" sz="3200" b="0" strike="noStrike" spc="-1" dirty="0" smtClean="0">
              <a:solidFill>
                <a:srgbClr val="996515"/>
              </a:solidFill>
              <a:latin typeface="굴림"/>
            </a:endParaRPr>
          </a:p>
          <a:p>
            <a:pPr marL="1080">
              <a:lnSpc>
                <a:spcPct val="100000"/>
              </a:lnSpc>
              <a:spcBef>
                <a:spcPts val="641"/>
              </a:spcBef>
              <a:buClr>
                <a:srgbClr val="996515"/>
              </a:buClr>
            </a:pPr>
            <a:endParaRPr lang="en-US" altLang="ko-KR" sz="3200" b="0" strike="noStrike" spc="-1" dirty="0" smtClean="0">
              <a:solidFill>
                <a:srgbClr val="996515"/>
              </a:solidFill>
              <a:latin typeface="굴림"/>
            </a:endParaRPr>
          </a:p>
        </p:txBody>
      </p:sp>
      <p:pic>
        <p:nvPicPr>
          <p:cNvPr id="4" name="Picture 2" descr="Html 5 - 무료 컴퓨터개 아이콘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2409" y="1692022"/>
            <a:ext cx="1257869" cy="1257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Css - 무료 브랜드 및 로고개 아이콘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5578" y="1682260"/>
            <a:ext cx="1277392" cy="1277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4" descr="JavaScript 정리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8271" y="1692022"/>
            <a:ext cx="1257869" cy="1257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6" descr="Json 파일 - 무료 상호 작용개 아이콘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36140" y="1543006"/>
            <a:ext cx="1406885" cy="1406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6" descr="React에서 Google Maps API를 자유롭게 사용하는 방법 (@googlemaps/react-wrapper) :: Leirba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2409" y="3293318"/>
            <a:ext cx="1667840" cy="1501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8" descr="Python 수직 로고 - 소셜 미디어 및 로고 아이콘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2548" y="5415094"/>
            <a:ext cx="1217589" cy="1361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0" descr="Python] 윈도우 Poetry 사용법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2948" y="5621297"/>
            <a:ext cx="2555992" cy="948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2" descr="FastAPI 파이썬으로 간단하게 웹 API 만들기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8940" y="5524721"/>
            <a:ext cx="3166189" cy="1142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4" descr="파일:Amazon Web Services Logo.svg - 위키백과, 우리 모두의 백과사전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4274" y="3522666"/>
            <a:ext cx="2012461" cy="1205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Unlocking the Power of GitHub: A Comprehensive Guide for Developers and  Teams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5359" y="3617797"/>
            <a:ext cx="2299814" cy="852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ko-KR" altLang="en-US" sz="4400" b="0" strike="noStrike" spc="-1" dirty="0" err="1" smtClean="0">
                <a:solidFill>
                  <a:srgbClr val="996515"/>
                </a:solidFill>
                <a:latin typeface="Calibri"/>
                <a:ea typeface="DejaVu Sans"/>
              </a:rPr>
              <a:t>해더</a:t>
            </a:r>
            <a:r>
              <a:rPr lang="ko-KR" altLang="en-US" sz="4400" b="0" strike="noStrike" spc="-1" dirty="0" smtClean="0">
                <a:solidFill>
                  <a:srgbClr val="996515"/>
                </a:solidFill>
                <a:latin typeface="Calibri"/>
                <a:ea typeface="DejaVu Sans"/>
              </a:rPr>
              <a:t> 구성</a:t>
            </a:r>
            <a:endParaRPr lang="en-US" sz="4400" b="0" strike="noStrike" spc="-1" dirty="0">
              <a:latin typeface="굴림"/>
            </a:endParaRPr>
          </a:p>
        </p:txBody>
      </p:sp>
      <p:sp>
        <p:nvSpPr>
          <p:cNvPr id="133" name="CustomShape 2"/>
          <p:cNvSpPr/>
          <p:nvPr/>
        </p:nvSpPr>
        <p:spPr>
          <a:xfrm>
            <a:off x="457200" y="1600200"/>
            <a:ext cx="8228520" cy="4524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43080" indent="-342000">
              <a:lnSpc>
                <a:spcPct val="100000"/>
              </a:lnSpc>
              <a:spcBef>
                <a:spcPts val="641"/>
              </a:spcBef>
              <a:buClr>
                <a:srgbClr val="996515"/>
              </a:buClr>
              <a:buFont typeface="Arial"/>
              <a:buChar char="•"/>
            </a:pPr>
            <a:r>
              <a:rPr lang="en-US" sz="3200" b="0" strike="noStrike" spc="-1">
                <a:solidFill>
                  <a:srgbClr val="996515"/>
                </a:solidFill>
                <a:latin typeface="Calibri"/>
                <a:ea typeface="DejaVu Sans"/>
              </a:rPr>
              <a:t>홈, 제품, 장바구니, 게시판, 배송조회</a:t>
            </a:r>
            <a:endParaRPr lang="en-US" sz="3200" b="0" strike="noStrike" spc="-1">
              <a:latin typeface="굴림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5064" y="2190333"/>
            <a:ext cx="7414079" cy="411830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046" y="6403927"/>
            <a:ext cx="13088038" cy="118729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906</TotalTime>
  <Words>754</Words>
  <Application>Microsoft Office PowerPoint</Application>
  <PresentationFormat>사용자 지정</PresentationFormat>
  <Paragraphs>170</Paragraphs>
  <Slides>38</Slides>
  <Notes>6</Notes>
  <HiddenSlides>0</HiddenSlides>
  <MMClips>2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38</vt:i4>
      </vt:variant>
    </vt:vector>
  </HeadingPairs>
  <TitlesOfParts>
    <vt:vector size="51" baseType="lpstr">
      <vt:lpstr>cari</vt:lpstr>
      <vt:lpstr>DejaVu Sans</vt:lpstr>
      <vt:lpstr>굴림</vt:lpstr>
      <vt:lpstr>맑은 고딕</vt:lpstr>
      <vt:lpstr>NotoSansKR</vt:lpstr>
      <vt:lpstr>Arial</vt:lpstr>
      <vt:lpstr>Calibri</vt:lpstr>
      <vt:lpstr>Consolas</vt:lpstr>
      <vt:lpstr>Symbol</vt:lpstr>
      <vt:lpstr>Wingdings</vt:lpstr>
      <vt:lpstr>Office Theme</vt:lpstr>
      <vt:lpstr>Office Theme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이른아침커피브루 프로젝트 발표</dc:title>
  <dc:subject/>
  <dc:creator/>
  <dc:description>generated using python-pptx</dc:description>
  <cp:lastModifiedBy>User</cp:lastModifiedBy>
  <cp:revision>58</cp:revision>
  <dcterms:created xsi:type="dcterms:W3CDTF">2013-01-27T09:14:16Z</dcterms:created>
  <dcterms:modified xsi:type="dcterms:W3CDTF">2025-06-07T23:09:19Z</dcterms:modified>
  <dc:language>ko-KR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사용자 지정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43</vt:i4>
  </property>
</Properties>
</file>